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8" r:id="rId2"/>
    <p:sldId id="456" r:id="rId3"/>
    <p:sldId id="259" r:id="rId4"/>
    <p:sldId id="322" r:id="rId5"/>
    <p:sldId id="354" r:id="rId6"/>
    <p:sldId id="433" r:id="rId7"/>
    <p:sldId id="357" r:id="rId8"/>
    <p:sldId id="361" r:id="rId9"/>
    <p:sldId id="362" r:id="rId10"/>
    <p:sldId id="442" r:id="rId11"/>
    <p:sldId id="324" r:id="rId12"/>
    <p:sldId id="363" r:id="rId13"/>
    <p:sldId id="457" r:id="rId14"/>
    <p:sldId id="326" r:id="rId15"/>
    <p:sldId id="327" r:id="rId16"/>
    <p:sldId id="460" r:id="rId17"/>
    <p:sldId id="390" r:id="rId18"/>
    <p:sldId id="333" r:id="rId19"/>
    <p:sldId id="461" r:id="rId20"/>
    <p:sldId id="391" r:id="rId21"/>
    <p:sldId id="332" r:id="rId22"/>
    <p:sldId id="463" r:id="rId23"/>
    <p:sldId id="394" r:id="rId24"/>
    <p:sldId id="490" r:id="rId25"/>
    <p:sldId id="489" r:id="rId26"/>
    <p:sldId id="396" r:id="rId27"/>
    <p:sldId id="399" r:id="rId28"/>
    <p:sldId id="429" r:id="rId29"/>
    <p:sldId id="403" r:id="rId30"/>
    <p:sldId id="404" r:id="rId31"/>
    <p:sldId id="436" r:id="rId32"/>
    <p:sldId id="402" r:id="rId33"/>
    <p:sldId id="405" r:id="rId34"/>
    <p:sldId id="469" r:id="rId35"/>
    <p:sldId id="487" r:id="rId36"/>
    <p:sldId id="471" r:id="rId37"/>
    <p:sldId id="491" r:id="rId38"/>
    <p:sldId id="446" r:id="rId39"/>
    <p:sldId id="472" r:id="rId40"/>
    <p:sldId id="473" r:id="rId41"/>
    <p:sldId id="492" r:id="rId42"/>
    <p:sldId id="494" r:id="rId43"/>
    <p:sldId id="495" r:id="rId44"/>
    <p:sldId id="496" r:id="rId45"/>
    <p:sldId id="497" r:id="rId46"/>
    <p:sldId id="498" r:id="rId47"/>
    <p:sldId id="500" r:id="rId48"/>
    <p:sldId id="499" r:id="rId49"/>
    <p:sldId id="501" r:id="rId50"/>
    <p:sldId id="493" r:id="rId51"/>
    <p:sldId id="502" r:id="rId52"/>
    <p:sldId id="503" r:id="rId53"/>
    <p:sldId id="505" r:id="rId54"/>
    <p:sldId id="504" r:id="rId55"/>
    <p:sldId id="470" r:id="rId56"/>
    <p:sldId id="506" r:id="rId57"/>
    <p:sldId id="478" r:id="rId58"/>
    <p:sldId id="479" r:id="rId59"/>
    <p:sldId id="366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3F35707F-D3C8-4B78-BF7E-EAEC11827892}">
          <p14:sldIdLst>
            <p14:sldId id="258"/>
            <p14:sldId id="456"/>
            <p14:sldId id="259"/>
            <p14:sldId id="322"/>
            <p14:sldId id="354"/>
            <p14:sldId id="433"/>
            <p14:sldId id="357"/>
            <p14:sldId id="361"/>
            <p14:sldId id="362"/>
            <p14:sldId id="442"/>
            <p14:sldId id="324"/>
            <p14:sldId id="363"/>
            <p14:sldId id="457"/>
            <p14:sldId id="326"/>
            <p14:sldId id="327"/>
            <p14:sldId id="460"/>
            <p14:sldId id="390"/>
            <p14:sldId id="333"/>
            <p14:sldId id="461"/>
            <p14:sldId id="391"/>
            <p14:sldId id="332"/>
            <p14:sldId id="463"/>
            <p14:sldId id="394"/>
            <p14:sldId id="490"/>
            <p14:sldId id="489"/>
            <p14:sldId id="396"/>
            <p14:sldId id="399"/>
            <p14:sldId id="429"/>
            <p14:sldId id="403"/>
            <p14:sldId id="404"/>
            <p14:sldId id="436"/>
            <p14:sldId id="402"/>
            <p14:sldId id="405"/>
            <p14:sldId id="469"/>
            <p14:sldId id="487"/>
            <p14:sldId id="471"/>
            <p14:sldId id="491"/>
            <p14:sldId id="446"/>
            <p14:sldId id="472"/>
            <p14:sldId id="473"/>
            <p14:sldId id="492"/>
            <p14:sldId id="494"/>
            <p14:sldId id="495"/>
            <p14:sldId id="496"/>
            <p14:sldId id="497"/>
            <p14:sldId id="498"/>
            <p14:sldId id="500"/>
            <p14:sldId id="499"/>
            <p14:sldId id="501"/>
            <p14:sldId id="493"/>
            <p14:sldId id="502"/>
            <p14:sldId id="503"/>
            <p14:sldId id="505"/>
            <p14:sldId id="504"/>
            <p14:sldId id="470"/>
            <p14:sldId id="506"/>
            <p14:sldId id="478"/>
            <p14:sldId id="479"/>
            <p14:sldId id="3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84956" autoAdjust="0"/>
  </p:normalViewPr>
  <p:slideViewPr>
    <p:cSldViewPr snapToGrid="0">
      <p:cViewPr varScale="1">
        <p:scale>
          <a:sx n="72" d="100"/>
          <a:sy n="72" d="100"/>
        </p:scale>
        <p:origin x="11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F01F7-6CA6-42AA-B7E3-A27BB9A7E111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6D497-5B7C-4614-A781-6B856D26B4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37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5392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close the loop, one of the most important things is to get the feedback --- LiDAR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48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843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Wake steering</a:t>
            </a:r>
          </a:p>
          <a:p>
            <a:r>
              <a:rPr lang="en-US" altLang="zh-CN" dirty="0"/>
              <a:t>Bring the question: can we use this setup for controlling the helix?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761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Downwind facing CW LIDAR </a:t>
            </a:r>
          </a:p>
          <a:p>
            <a:r>
              <a:rPr lang="en-US" altLang="zh-CN" dirty="0"/>
              <a:t>Measuring 1D (rotor disk) position</a:t>
            </a:r>
          </a:p>
          <a:p>
            <a:r>
              <a:rPr lang="en-US" altLang="zh-CN" dirty="0"/>
              <a:t>Information of the whole plant can be acquired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711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Q-blade</a:t>
            </a:r>
          </a:p>
          <a:p>
            <a:r>
              <a:rPr lang="en-US" altLang="zh-CN" dirty="0"/>
              <a:t>MATLAB</a:t>
            </a:r>
          </a:p>
          <a:p>
            <a:r>
              <a:rPr lang="en-US" altLang="zh-CN" dirty="0"/>
              <a:t>NREL5MW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875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look at what LiDAR brings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940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Q-blade doesn’t have any LiDAR functionality, so I spent around a week time to implement the LiDAR functionality and optimize it so that it’s fast enough (2 days --&gt; 10 mins </a:t>
            </a:r>
            <a:r>
              <a:rPr lang="en-US" altLang="zh-CN" dirty="0">
                <a:sym typeface="Wingdings" panose="05000000000000000000" pitchFamily="2" charset="2"/>
              </a:rPr>
              <a:t>--&gt; 2 mins 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Wake center is what I am aiming at</a:t>
            </a:r>
          </a:p>
          <a:p>
            <a:r>
              <a:rPr lang="en-US" altLang="zh-CN" dirty="0"/>
              <a:t>	1. obvious</a:t>
            </a:r>
          </a:p>
          <a:p>
            <a:r>
              <a:rPr lang="en-US" altLang="zh-CN" dirty="0"/>
              <a:t>	2. accessible in real-time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452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670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CCW, coordinate of helix center, two periodic signal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703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1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downstream turbine encounters a significantly reduced free-stream velocity compared to the upstream turbine, leading to less energy being available in the flow.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328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165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95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387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 are four different combination that can be controlled</a:t>
            </a:r>
          </a:p>
          <a:p>
            <a:endParaRPr lang="en-US" altLang="zh-CN" dirty="0"/>
          </a:p>
          <a:p>
            <a:r>
              <a:rPr lang="en-US" altLang="zh-CN" dirty="0"/>
              <a:t>We explore the relation between input and output by first open-loop control the whole system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644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here, we answered the first question, what configuration of LiDAR to be used.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47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Dead-time Delay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77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026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Dead-time Delay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56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234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7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arrow stands for the thrust force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free-ambient air and wake for 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wake recovery</a:t>
            </a:r>
            <a:endParaRPr lang="zh-CN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5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Fast computation, able to run real-time, use the GPU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178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710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FDEEF-162F-65ED-2141-7750F7B0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D94A1-5F51-E65E-80D5-D1EC03A16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80582-492F-3AFC-0F1C-375A7BF9C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002F2-F862-EA76-238B-1786A92CB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21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614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899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09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6C5FA-721A-77AF-1939-6CD06F4D5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FDF93-4772-ADBC-A7E1-3DCE1BEDD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3E188-76C3-65C5-CA24-85FE5A907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418AF-C4BF-2626-1D67-E9564D642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459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E2A63-6082-49EA-8CB0-B6D59302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EC131-57E1-17F4-035A-FBC812779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BD6A2-48FA-D141-197A-B633717D6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A2E69-4584-5CA3-EDF3-0E73B1C13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37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09A81-6D8E-2F18-B824-E9D7B908E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856F3-F194-F429-A86F-3C2B1E057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F0955-C350-B867-2A40-34B4B7297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DCA65-052D-E3C9-2956-ADC3B75B4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299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0788F-5269-2F5E-6B30-23E419A3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7465E-A143-763C-884A-169ACB530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0A6D9-9C29-C861-5A9F-3B60879E3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C8A50-A848-26DC-8488-6070DF7DF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40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wake mixing control strategy is developed to enhance the mixing of the turbine’s wake with ambient free-stream velocity air. This enhanced mixing accelerates the energy recovery of the wake more effectively than would occur through natural wake processes and recovery mechanisms. </a:t>
            </a:r>
          </a:p>
          <a:p>
            <a:endParaRPr lang="en-US" altLang="zh-CN" dirty="0"/>
          </a:p>
          <a:p>
            <a:r>
              <a:rPr lang="en-US" altLang="zh-CN" dirty="0"/>
              <a:t>Pulse: varying thrust coefficient sinusoidal -</a:t>
            </a:r>
            <a:r>
              <a:rPr lang="en-US" altLang="zh-CN" dirty="0">
                <a:sym typeface="Wingdings" panose="05000000000000000000" pitchFamily="2" charset="2"/>
              </a:rPr>
              <a:t>---&gt; Load ----&gt; More consistent</a:t>
            </a:r>
            <a:endParaRPr lang="en-US" altLang="zh-CN" dirty="0"/>
          </a:p>
          <a:p>
            <a:r>
              <a:rPr lang="en-US" altLang="zh-CN" dirty="0"/>
              <a:t>Helix: Individual Pitch Control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453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0588D-04B4-50D9-A953-7A748F362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2D5A2-C598-A3CF-2EBA-23C520358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8E50-C8D2-5A93-BE30-FE525931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E9582-ADC6-7502-A3F9-710040FAB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362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626DE-892B-AEBC-BD2D-55EAA9C5A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391A9-66B5-8FBB-84EA-3336F6A99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FC65E-E3B0-8015-796D-1DE6DB876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AF102-5D53-EC0E-29ED-ED4E4F398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964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E16EC-C70A-A626-A413-D087767D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DC7F4-9E64-C3A2-9E77-2437A1E2F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D8C7C-3B0B-E59C-B2E4-1BB455D06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D296D-AB47-9A69-8AE2-1F2F11DE8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6975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AA2BB-3210-E555-D56E-09B7A3FF2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382FB-46CA-67B8-952D-0DB8A6DD0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A24175-E424-7441-5CB1-AD1E94618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DD16-3B52-4465-AD3F-217804C50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422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7D86-7D55-D779-D374-669814A08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28E18-E57B-6C76-ACEC-AA27FDEF1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0388C-1D2A-2F16-9CDC-2F66918B8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FA61C-BDEA-A05A-82B3-590A4E95B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2118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8AEBF-1784-C64B-F6C2-EAD7547A8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A71A9-EF0F-7364-D63C-19061C268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B9583-7448-3DA6-89F9-C79E4F6A1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F6345-8D4B-2B76-E8A2-FA9187BD2B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5932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E3045-7918-E78A-E145-37A4158C6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24CF5-DC57-5D41-BC1F-81599435B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8A837-FD88-B71F-C45D-EFA69DF33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E1099-625D-E1B5-76A5-0C017E869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880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69EB0-EEA2-04F3-82B2-85429DFA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8A920-3CF7-73A6-0E07-5E6773F96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8452A4-4FA1-1FA8-DDA3-9C31F70F7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5A665-C5C2-95BD-FAD6-12B5B89EB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885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D2955-A5B5-E469-9937-3ADF9C5DE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AEF59-7B7D-84A3-BFD7-CAF3EBA07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B5897-CCE3-6D12-03A4-B651DB75D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0C05B-AF7D-24D4-23BD-890039FAC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4649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329ED-5C67-F198-8E88-5094F7949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2205D-1E3F-023A-89F5-223C120A0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CCB22-B27E-C3D2-B5E3-1674EEB73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DE796-DB89-8035-74D6-7F5473277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97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MBC transform map the signals from rotating frame to the non-rotating one. </a:t>
            </a:r>
          </a:p>
          <a:p>
            <a:endParaRPr lang="en-US" altLang="zh-CN" dirty="0"/>
          </a:p>
          <a:p>
            <a:r>
              <a:rPr lang="en-US" altLang="zh-CN" dirty="0"/>
              <a:t>In this fixed frame, the individual pitch commands can be computed as decoupled collective, tilt, and yaw pitch commands respectively, allowing simple SISO control loops instead of MIMO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87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451AA-4BA8-E89C-A54E-75DDA9200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8E13A3-ABDE-B0B6-1644-CF31D48E9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E197F-5D12-A59B-BE52-9722C7834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Decouple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F008-2597-363A-278B-311529E41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3240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002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By using the inverse MBC, we just need to give the tilt and yaw moment, then the blade pitch signals are acquired.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82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MBC transform map the signals from rotating frame to the non-rotating one. </a:t>
            </a:r>
          </a:p>
          <a:p>
            <a:endParaRPr lang="en-US" altLang="zh-CN" dirty="0"/>
          </a:p>
          <a:p>
            <a:r>
              <a:rPr lang="en-US" altLang="zh-CN" dirty="0"/>
              <a:t>In this fixed frame, the individual pitch commands can be computed as decoupled collective, tilt, and yaw pitch commands respectively, allowing simple SISO control loops instead of MIMO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23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Beta(tilt) and Beta(yaw) for rotor disk, based on the phase different of tilt and yaw, the helix is clockwise or counterclockwise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619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Disturbance Rejection</a:t>
            </a:r>
          </a:p>
          <a:p>
            <a:r>
              <a:rPr lang="en-US" altLang="zh-CN" dirty="0"/>
              <a:t>Accuracy and Precision</a:t>
            </a:r>
          </a:p>
          <a:p>
            <a:r>
              <a:rPr lang="en-US" altLang="zh-CN" dirty="0"/>
              <a:t>Input-based control vs. Output-based control: Directly monitors and adjusts the system outputs.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D497-5B7C-4614-A781-6B856D26B4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76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14AC-4727-3B99-FC0F-55C3907AD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B498E-6AFD-4FEB-5A5C-8AA69913B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1CF7A-1F7B-CC43-3D65-5CF50AC2C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4E6C-FB7A-48C5-94D9-819295C6F476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01DFB-EB57-EBBB-88CC-13B05443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6B8E-6E1E-E075-510F-787D584C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39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446C-B3DF-2512-47CD-970ADA9B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DC8C5-367E-6A30-2E3B-73746BBAB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8171-4B87-585F-C1A8-E3EC3C45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FB01-60D9-4AEB-B26B-84ED185057AF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FDBE6-8CF6-3743-4B90-FE300CF7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36E5-F9A3-22BA-DAEE-0D41C736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61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E019D6-99C8-B98D-EB16-D58C5490C8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91D03-0443-CF9B-8D3D-9FD20ACB7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F2DAA-802D-CF02-DE4E-FBAE4310B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B881D-81C9-4887-B7E7-DB40E0B5FD7D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DE38A-83A1-54D0-31E5-D03E2A20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F3BFC-1EE9-9F74-6264-B50F49F1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383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D511B4CD-103C-593D-613C-2346A35667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989968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image</a:t>
            </a:r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F8EDA2E5-8990-6524-1F90-5CF9A0ABE743}"/>
              </a:ext>
            </a:extLst>
          </p:cNvPr>
          <p:cNvGrpSpPr/>
          <p:nvPr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14F687E5-3F7F-C866-9EB7-85E0F55F5463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9449444-9956-51CD-FA6E-807D2DAA76C3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38D46059-DB59-DD28-5BD0-842E6FDED580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1D9EED3E-2DF3-39B2-4ABF-9A9E2C76D6B1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FE872223-5E47-AEA4-3F51-C5DC13B053E8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3E81D4D2-DEFC-7F03-C7F1-7B01AE4AF1EC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2E0BAD8-5DCF-72B7-FB7A-91979F996E51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6779A44D-156E-169E-45E9-81901A8F6C6D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5865553" cy="133369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3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5871541" cy="332399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19137" y="5813671"/>
            <a:ext cx="766235" cy="184666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90CA508-B273-4D53-A64E-FB05E270E0EA}" type="datetime1">
              <a:rPr lang="nl-NL" smtClean="0"/>
              <a:t>13-12-2024</a:t>
            </a:fld>
            <a:endParaRPr lang="en-GB" dirty="0"/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7797F04D-8400-F770-AED2-A49B8F1C4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7308357" y="0"/>
            <a:ext cx="488364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83D36BAF-6A46-FC70-F348-9474E690DA0E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0DBC8A3-9289-CF0F-D83A-22ACEA901D9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B3C2751-ECA8-33FA-C952-CE2744AF394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53EE913-A752-7B9F-74CE-B992B74D85EC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E075884-D63D-46F1-2CE9-D356783C7476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B282691-AE0D-DE69-2960-8B2159DDCF08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7D772366-0161-D434-5A40-B5AB54A2111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05EF644-5856-009F-B6B2-2388E6B26EDE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56B1FB0-6592-EF9B-BE28-215FB072E5A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0F71E3C-E372-CF85-F539-0EF7E3B9730B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D1D8DD9D-7249-438D-35D0-2B2C4567EF4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B882E159-1ED3-DF4C-C190-0DCB38B3E7E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0196836D-26AB-A279-ACAB-AB403730A39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0" name="Rechthoek: afgeronde hoeken 79">
                  <a:extLst>
                    <a:ext uri="{FF2B5EF4-FFF2-40B4-BE49-F238E27FC236}">
                      <a16:creationId xmlns:a16="http://schemas.microsoft.com/office/drawing/2014/main" id="{7F8EFFB0-0CC4-7DB1-BE0B-6DB955BD606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18F9C8D2-CE79-6EAE-50AF-9849C54D692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D3E71A50-FF9D-B0D1-159A-433E0E0212C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92A06DF3-7127-E117-C4FA-058C92952B7C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CAE7B77C-A11C-A7B6-ED26-0A86A8D03180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95FC68D1-45F6-ED57-6C16-27D094F4F43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501764F9-4AFD-49E8-A051-14921FBEB23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8550AB30-CCC2-55D0-DBC6-968B8DC1779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4" name="Rechthoek: afgeronde hoeken 73">
                    <a:extLst>
                      <a:ext uri="{FF2B5EF4-FFF2-40B4-BE49-F238E27FC236}">
                        <a16:creationId xmlns:a16="http://schemas.microsoft.com/office/drawing/2014/main" id="{9AD397C1-9A0D-4045-5CFE-4CB7616B8F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5" name="Rechthoek 74">
                    <a:extLst>
                      <a:ext uri="{FF2B5EF4-FFF2-40B4-BE49-F238E27FC236}">
                        <a16:creationId xmlns:a16="http://schemas.microsoft.com/office/drawing/2014/main" id="{D6FB3632-AE4D-BD05-04B5-283C1C0A72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3825DE90-E1E8-E8E9-7FFA-20EF587984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B0A9C8C9-1044-AAA0-FA7C-0EEDC36BDB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5F22B0D9-CD89-E8BF-06C7-727E559C99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50E97EF3-D92F-40DC-6800-1E4D6FBE86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3" name="Boog 72">
                  <a:extLst>
                    <a:ext uri="{FF2B5EF4-FFF2-40B4-BE49-F238E27FC236}">
                      <a16:creationId xmlns:a16="http://schemas.microsoft.com/office/drawing/2014/main" id="{49E1B6D8-6B64-EED4-4C17-8D0A2188029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2F5337C6-56DA-3C8C-0AD5-CC6BCBCA004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3E753270-D0FD-33A8-CD11-C4E6B9F3A94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1" name="Vrije vorm: vorm 70">
                <a:extLst>
                  <a:ext uri="{FF2B5EF4-FFF2-40B4-BE49-F238E27FC236}">
                    <a16:creationId xmlns:a16="http://schemas.microsoft.com/office/drawing/2014/main" id="{38CAF6E8-E8ED-D666-5B19-37C9B432DF6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DDCD2BF-56A1-C7A7-1E59-921EF643774B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2F30809B-DBBE-F925-DC39-FF534F14819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6" name="ICOON_info">
                <a:extLst>
                  <a:ext uri="{FF2B5EF4-FFF2-40B4-BE49-F238E27FC236}">
                    <a16:creationId xmlns:a16="http://schemas.microsoft.com/office/drawing/2014/main" id="{A1CC24CF-86A8-0341-843B-C83E7B3CA33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3" name="Ovaal 62">
                  <a:extLst>
                    <a:ext uri="{FF2B5EF4-FFF2-40B4-BE49-F238E27FC236}">
                      <a16:creationId xmlns:a16="http://schemas.microsoft.com/office/drawing/2014/main" id="{4A16FB29-FA8B-47B1-FEC2-19BD7198879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Graphic 163" descr="Informatie">
                  <a:extLst>
                    <a:ext uri="{FF2B5EF4-FFF2-40B4-BE49-F238E27FC236}">
                      <a16:creationId xmlns:a16="http://schemas.microsoft.com/office/drawing/2014/main" id="{17E78844-0BC9-1CDF-B1E9-D9B35A17B8E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AFCFFF33-03DE-784A-46BF-341491AD82C0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8" name="Inspireren">
                  <a:extLst>
                    <a:ext uri="{FF2B5EF4-FFF2-40B4-BE49-F238E27FC236}">
                      <a16:creationId xmlns:a16="http://schemas.microsoft.com/office/drawing/2014/main" id="{1EBCEBD5-B620-0008-D93C-CD46A9E4DC71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Freeform 12">
                    <a:extLst>
                      <a:ext uri="{FF2B5EF4-FFF2-40B4-BE49-F238E27FC236}">
                        <a16:creationId xmlns:a16="http://schemas.microsoft.com/office/drawing/2014/main" id="{664BC5D7-F973-42A1-046B-9FAA1A70EA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1" name="Freeform 13">
                    <a:extLst>
                      <a:ext uri="{FF2B5EF4-FFF2-40B4-BE49-F238E27FC236}">
                        <a16:creationId xmlns:a16="http://schemas.microsoft.com/office/drawing/2014/main" id="{CB24A030-65C8-B635-D99A-2DE8D174DC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2" name="Freeform 14">
                    <a:extLst>
                      <a:ext uri="{FF2B5EF4-FFF2-40B4-BE49-F238E27FC236}">
                        <a16:creationId xmlns:a16="http://schemas.microsoft.com/office/drawing/2014/main" id="{2E2608C8-94F2-68AD-B9A3-7E3A53AA88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9" name="Tekstvak 58">
                  <a:extLst>
                    <a:ext uri="{FF2B5EF4-FFF2-40B4-BE49-F238E27FC236}">
                      <a16:creationId xmlns:a16="http://schemas.microsoft.com/office/drawing/2014/main" id="{934212D2-1CC6-46C2-A7C9-1B6FA93A125D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C14F5F2-A02F-5E50-6A14-8376C8361542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1359FB6E-97D1-FE9C-24B0-3A3C7BC9CAE1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7D8E78B9-21BE-2D3A-A385-42849214C48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CD013D78-525B-059E-963E-23A760AF2C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7C74C419-82F3-C3A9-4CB6-BC24111FE3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97B16C7-D52D-71EF-1439-2E7BC3CBA4D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Ovaal 53">
                      <a:extLst>
                        <a:ext uri="{FF2B5EF4-FFF2-40B4-BE49-F238E27FC236}">
                          <a16:creationId xmlns:a16="http://schemas.microsoft.com/office/drawing/2014/main" id="{D55B39D2-4BAE-ADC3-26B7-F399857FAF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0" name="Afbeelding 49">
                    <a:extLst>
                      <a:ext uri="{FF2B5EF4-FFF2-40B4-BE49-F238E27FC236}">
                        <a16:creationId xmlns:a16="http://schemas.microsoft.com/office/drawing/2014/main" id="{1FB4176A-87C0-215F-7224-5B51FEFB67D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1A29BF32-DB27-0F5C-C35B-C1564D2FA9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874A8D92-0691-A56C-A1F6-FF9982D3AB2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D7559F1-D122-8FE2-D04A-D1E9D7CF62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CB2E1E51-E0F4-ED2F-6D47-B5E635C3220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B20A7472-851D-3CBE-039E-867905EC7CA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F0241A6-93EC-6B9E-D265-D69E8EC087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D2D6E925-8607-C578-819D-48C0847C578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24514FF6-A8F5-5D82-43A9-25335D2E2A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1" name="Gelijkbenige driehoek 40">
                <a:extLst>
                  <a:ext uri="{FF2B5EF4-FFF2-40B4-BE49-F238E27FC236}">
                    <a16:creationId xmlns:a16="http://schemas.microsoft.com/office/drawing/2014/main" id="{D4645E96-47C9-6A85-74BF-91A9F504C58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7447DC81-DAF1-BC5C-7227-5C73C07C3A2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6DF473B-A274-D352-2252-11610BC8E15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14006B4-E1E5-D6BC-0279-4A3208C9047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B30A9797-A377-19E2-5757-2556ABDBC3C1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39696BC7-29FA-2D1C-435A-539D319391A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5" name="Vrije vorm: vorm 34">
                  <a:extLst>
                    <a:ext uri="{FF2B5EF4-FFF2-40B4-BE49-F238E27FC236}">
                      <a16:creationId xmlns:a16="http://schemas.microsoft.com/office/drawing/2014/main" id="{F3989D1B-0E51-EF74-F735-A317ADA5C7C0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5F6C71FC-BCA9-229A-F6C7-077055F79748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>
                    <a:extLst>
                      <a:ext uri="{FF2B5EF4-FFF2-40B4-BE49-F238E27FC236}">
                        <a16:creationId xmlns:a16="http://schemas.microsoft.com/office/drawing/2014/main" id="{5A41684E-F2CE-5023-633D-6D7337B8EC68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62BF2D2-D3B0-7919-3557-F356FE48418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447868DC-4E78-0363-A8D7-CF69A4909701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04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0700-3D0B-4908-9651-6B19F07C1EC0}" type="datetime1">
              <a:rPr lang="nl-NL" smtClean="0"/>
              <a:t>13-12-2024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73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BE04-C636-19B5-1231-4D66B6A8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08C-1EED-9299-EF57-A7E3B7975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E20CC-8A9C-22DA-9949-DFC9F8D94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6C07C-2859-4372-8A7D-C1DB87EAEB66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E8B71-C34D-5F94-5CD1-66094A0D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7C50A-31B9-3AB7-0DE9-2F16F597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15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996F-6EC6-167B-EFD2-CA3755F9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966D1-F1FF-011C-3107-03AA72F81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DD0B-9EBB-394A-F6B1-D67B03AC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EDEAA-34DE-4CD5-95C5-EA2A6456D253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5B15A-6F34-A808-E941-AE9D1013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71FE-02C3-E1D9-EE28-384E0204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14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D7B4-DD20-C05E-9C1F-E03164B8A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552FE-DEA6-EE7D-DE24-F88D420A5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0FD7D-A1F1-DDB4-2993-A89882A55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32528-CE3E-544F-D236-38CAAE61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AED15-D509-416C-8042-B70E3EB4BF89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F1FCE-3BB9-23B7-8571-57B73BC9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A421F-0038-74F7-B8A6-F7B3B5CB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13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CA2B-3E4B-57E2-9B2A-E86C1210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EF31F-787D-6031-7BD6-902780474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A8EEE-A023-CF4F-9CC7-913B4460A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BFD5-DD45-D47F-3054-96142607C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895E8E-881A-3B70-C7BE-F2C6B26DF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04D958-AA8B-352C-D3F0-75ADE9ED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6CB9-98E1-4708-9BD8-2128253CC40D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3C00A8-259E-8615-A23A-64DC2C5F0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E6FFF-E264-863F-21DC-281C86FB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08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F0FC-1327-47B0-1CF7-3C67FB5C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DF8C1-E058-A4B2-DF53-D82F7858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B072-329B-44CE-A259-4FB05643DBA2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245C2-F64A-7328-3E15-474DE9FE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C063C-94C5-F2A8-9772-EA9CCAF5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69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273B4-6FBC-D2E2-2611-EAAA84EA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44C1-C43C-46A8-B47F-6A1F0BE40772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A8349-0EB4-CDB6-2B71-6CF661E4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4C320-C2E8-D4EE-13C1-32BBEA4B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15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4C90-B912-AAE3-43EB-1BAEDDD2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831EE-B322-5B46-A201-ED7737112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296F-CCAB-B6E5-C2B8-9560DE9D7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33013-9242-6956-3BAD-D81C53E1E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36B0-6F02-43BF-B4D3-399D0A603C33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E3C45-F4D5-3828-BA88-427715C8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F08AF-67CD-AC67-6D28-F77C9B5E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75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E915-7769-19D3-480C-8C21C8FA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2B3201-5A0B-FF6B-D932-7FC0111B9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63DAD-0718-0286-8B6A-BC1D3BF2A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6F705-9886-FC9A-CE30-88014859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2021B-8A66-47C7-A052-F857AEEF5616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0B25-4C84-3234-2821-13594E80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D974-876D-B442-8DAF-C4718117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43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25003-8D77-3692-FA8A-9365A583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7452B-7774-C8D4-BACB-01137A77F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A1A18-DB2F-9DEE-6141-F3A5C2C36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41A62-66AB-488A-AEEA-C17CC19B488F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FB28F-F2F6-5195-1F94-58714176E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Joeri A Frederik et al. 202. The helix approach: Using dynamic individual pitch control to enhance wake mixing in wind farms.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DA74C-187D-4C1F-FE1A-951A3ECDC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C50E4-B149-441E-B912-A23CDA3E7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D01DCAA-C39F-ACDA-4844-39618ABD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9019"/>
            <a:ext cx="1989968" cy="276999"/>
          </a:xfrm>
        </p:spPr>
        <p:txBody>
          <a:bodyPr/>
          <a:lstStyle/>
          <a:p>
            <a:r>
              <a:rPr lang="en-GB"/>
              <a:t>Title slide + image</a:t>
            </a:r>
            <a:endParaRPr lang="en-GB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84CDCD-0E44-F407-E5AB-9B0E06B001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7" y="2936023"/>
            <a:ext cx="5865553" cy="2092881"/>
          </a:xfrm>
        </p:spPr>
        <p:txBody>
          <a:bodyPr/>
          <a:lstStyle/>
          <a:p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LiDAR-Enhanced Closed Loop Wake Mixing Control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A802F9E8-CCFC-7D2C-9635-1A48F34ACE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137" y="5284085"/>
            <a:ext cx="5871541" cy="424732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Chen</a:t>
            </a: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B519A7-8D6B-87C4-BBFC-D7BFEC513ED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19137" y="5813671"/>
            <a:ext cx="766235" cy="184666"/>
          </a:xfrm>
        </p:spPr>
        <p:txBody>
          <a:bodyPr/>
          <a:lstStyle/>
          <a:p>
            <a:fld id="{A70DA17A-8D2C-4A91-9743-4EE9C30B5D2E}" type="datetime1">
              <a:rPr lang="nl-NL" smtClean="0"/>
              <a:t>13-12-2024</a:t>
            </a:fld>
            <a:endParaRPr lang="en-GB" dirty="0"/>
          </a:p>
        </p:txBody>
      </p:sp>
      <p:pic>
        <p:nvPicPr>
          <p:cNvPr id="11" name="image11.jpeg" descr="image11.jpeg">
            <a:extLst>
              <a:ext uri="{FF2B5EF4-FFF2-40B4-BE49-F238E27FC236}">
                <a16:creationId xmlns:a16="http://schemas.microsoft.com/office/drawing/2014/main" id="{0E45FCEB-BC1F-A22E-2EAB-6BD43EE343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10" r="16710"/>
          <a:stretch/>
        </p:blipFill>
        <p:spPr>
          <a:xfrm>
            <a:off x="7308357" y="0"/>
            <a:ext cx="4883643" cy="6858000"/>
          </a:xfr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69180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92896-4D1D-424F-AED0-F3FD8B15DB24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Helix Approach --- Transform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CC9852-BB7E-F191-6D45-723A232A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Gunjit Bir. 2008. 'Multi-blade coordinate transformation and its application to wind turbine'</a:t>
            </a:r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04C30-E28D-36FE-D900-05E22A1E2C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r="6270"/>
          <a:stretch/>
        </p:blipFill>
        <p:spPr>
          <a:xfrm>
            <a:off x="0" y="1987804"/>
            <a:ext cx="5348177" cy="3059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369B97-D16C-2CE2-1ABD-5618436042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" r="6854"/>
          <a:stretch/>
        </p:blipFill>
        <p:spPr>
          <a:xfrm>
            <a:off x="6843825" y="1987804"/>
            <a:ext cx="5346589" cy="3059989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2AF8BBB-7E17-0AE8-D204-509B9DFE9D2D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6095604" y="-1433711"/>
            <a:ext cx="12700" cy="6843031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9910A7-7957-A355-D0DB-9B10D2069997}"/>
              </a:ext>
            </a:extLst>
          </p:cNvPr>
          <p:cNvSpPr txBox="1"/>
          <p:nvPr/>
        </p:nvSpPr>
        <p:spPr>
          <a:xfrm>
            <a:off x="5799556" y="11586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E228A63-49B9-ECC3-4339-7052BA085A2C}"/>
              </a:ext>
            </a:extLst>
          </p:cNvPr>
          <p:cNvCxnSpPr>
            <a:stCxn id="13" idx="2"/>
            <a:endCxn id="5" idx="2"/>
          </p:cNvCxnSpPr>
          <p:nvPr/>
        </p:nvCxnSpPr>
        <p:spPr>
          <a:xfrm rot="5400000">
            <a:off x="6095605" y="1626278"/>
            <a:ext cx="12700" cy="6843031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146CE6-B7DE-2947-0710-4101B6DF4C37}"/>
              </a:ext>
            </a:extLst>
          </p:cNvPr>
          <p:cNvSpPr txBox="1"/>
          <p:nvPr/>
        </p:nvSpPr>
        <p:spPr>
          <a:xfrm>
            <a:off x="5430865" y="545402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MBC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7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39CD0CD-34E4-413B-AFE7-12B896878D1A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Helix --- Block Diagram</a:t>
            </a: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0DDDF-0FA1-AF34-A949-91B231839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8" y="857250"/>
            <a:ext cx="10208057" cy="302460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2BC8A-26BA-1223-9A41-B751206A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2020. The helix approach: Using dynamic individual pitch control to enhance wake mixing in wind farms.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80B0-B1F2-2453-4D47-3EC640EFF0FE}"/>
              </a:ext>
            </a:extLst>
          </p:cNvPr>
          <p:cNvSpPr txBox="1"/>
          <p:nvPr/>
        </p:nvSpPr>
        <p:spPr>
          <a:xfrm>
            <a:off x="1112022" y="3880682"/>
            <a:ext cx="2420786" cy="2120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Sinusoidal signals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FE9EE3-3738-8309-1552-A1460715E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201" y="4539529"/>
            <a:ext cx="1011561" cy="75319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E3A7D6-17EF-E065-2313-FF3A3DAEB8B3}"/>
              </a:ext>
            </a:extLst>
          </p:cNvPr>
          <p:cNvCxnSpPr/>
          <p:nvPr/>
        </p:nvCxnSpPr>
        <p:spPr>
          <a:xfrm flipV="1">
            <a:off x="1701209" y="3338623"/>
            <a:ext cx="0" cy="54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7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8F2378-C7C6-4A19-B6C8-4A850167F521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Helix --- My Question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E625E-50DA-93F3-B175-6800A31E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Joeri A Frederik et al. 2020. The helix approach: Using dynamic individual pitch control to enhance wake mixing in wind farms.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FA816-6027-9F18-B279-76BDA28B380E}"/>
              </a:ext>
            </a:extLst>
          </p:cNvPr>
          <p:cNvSpPr txBox="1"/>
          <p:nvPr/>
        </p:nvSpPr>
        <p:spPr>
          <a:xfrm>
            <a:off x="657093" y="3881859"/>
            <a:ext cx="5238097" cy="196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Open-Loop Control: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feedback from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we closed-loop control the helix based on flow information?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4BBF4D-24D2-9F3B-7681-E90627EB1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8" y="857250"/>
            <a:ext cx="10208057" cy="302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CABCDA32-BC14-A5D4-05B8-0BCC7813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7A1CDF-CE7A-2845-FCD6-C8689DAE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09C8-8D8F-4388-A318-091A920EF2FA}" type="datetime1">
              <a:rPr lang="nl-NL" smtClean="0"/>
              <a:t>13-12-2024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3C89D748-71DD-4DAC-8848-8CDE7F6A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6102112-C438-D13C-6335-326E6F2420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3E21F999-9BE4-73A4-CEC3-8DB27FA1FE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565275"/>
            <a:ext cx="4005803" cy="2251756"/>
            <a:chOff x="719138" y="1565275"/>
            <a:chExt cx="5348870" cy="3006725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686B24DA-A24B-B5D4-D76A-70FD016CDC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02A74C40-C846-C559-1C08-87DDD3CDA6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1600"/>
                <a:t> </a:t>
              </a:r>
              <a:endParaRPr lang="en-GB" sz="1600" dirty="0"/>
            </a:p>
          </p:txBody>
        </p:sp>
      </p:grp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0D4DB86-2992-F491-DE66-9AF86B0B79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697634"/>
            <a:ext cx="5288703" cy="66684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</p:txBody>
      </p:sp>
      <p:sp>
        <p:nvSpPr>
          <p:cNvPr id="9" name="Tijdelijke aanduiding voor tekst 5">
            <a:extLst>
              <a:ext uri="{FF2B5EF4-FFF2-40B4-BE49-F238E27FC236}">
                <a16:creationId xmlns:a16="http://schemas.microsoft.com/office/drawing/2014/main" id="{8368531F-D3CE-C101-0DFF-9A8A19E2EA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1879" y="3484632"/>
            <a:ext cx="5294101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D5F16DBA-8655-CF0A-8BAC-50EAA8514B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80493" y="1980190"/>
            <a:ext cx="1483098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01</a:t>
            </a:r>
          </a:p>
        </p:txBody>
      </p:sp>
      <p:pic>
        <p:nvPicPr>
          <p:cNvPr id="8" name="Picture 2" descr="TU Delft logo - Mediamatic">
            <a:extLst>
              <a:ext uri="{FF2B5EF4-FFF2-40B4-BE49-F238E27FC236}">
                <a16:creationId xmlns:a16="http://schemas.microsoft.com/office/drawing/2014/main" id="{FAD1641F-ECB7-C782-9DFF-D277E98F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92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5932-0AB9-4CDB-A921-5B28E3DF69D7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--- LiDAR</a:t>
            </a: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F24DD-5F0A-B45D-5D25-750F6914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7" y="1565274"/>
            <a:ext cx="5067908" cy="3376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6004A-8D82-7D2D-3D4D-20929039D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26" y="1565274"/>
            <a:ext cx="5067908" cy="340977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600AB6-2BE7-50CD-ADFA-453EC83EE5D2}"/>
              </a:ext>
            </a:extLst>
          </p:cNvPr>
          <p:cNvSpPr/>
          <p:nvPr/>
        </p:nvSpPr>
        <p:spPr>
          <a:xfrm>
            <a:off x="7911548" y="2176670"/>
            <a:ext cx="974035" cy="7156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4AAF9-775F-9460-5A05-B5D018FDC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Image source: NREL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89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2375B-2B49-4251-BA38-5F788B71A001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94D36-7E47-5BB2-5235-41F6F5ACD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Borbon</a:t>
            </a:r>
            <a:r>
              <a:rPr lang="en-US" altLang="zh-CN" dirty="0"/>
              <a:t> Fernando, 2015, 'Lidar uncertainty in complex terrain: Development of a bias correction methodology'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11FC4-7484-8172-5D63-ED7A268B7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76" y="1729592"/>
            <a:ext cx="9243861" cy="3398815"/>
          </a:xfrm>
          <a:prstGeom prst="rect">
            <a:avLst/>
          </a:prstGeom>
        </p:spPr>
      </p:pic>
      <p:sp>
        <p:nvSpPr>
          <p:cNvPr id="9" name="Titel 7">
            <a:extLst>
              <a:ext uri="{FF2B5EF4-FFF2-40B4-BE49-F238E27FC236}">
                <a16:creationId xmlns:a16="http://schemas.microsoft.com/office/drawing/2014/main" id="{5F48597E-0D85-B3C6-308F-B6D313093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--- LiDAR Doppler Effect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5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DCFCFC-DFD3-49B1-8C38-2C9841952068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--- LiDAR Application WFFC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13A9E66-CB73-6F84-A604-B1787F96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Fleming, P., et al. 2017. 'Full-Scale Field Test of Wake Steering'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A3470-F5C5-F663-FBA9-1F7D3D83E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8" y="1883757"/>
            <a:ext cx="4275884" cy="2673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DC79A-0885-AADF-CFBF-9D8921F00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63" y="1675072"/>
            <a:ext cx="7240384" cy="30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0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8127B-2090-4913-8452-237C34140572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--- Simulation Setup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4C5C09-BBEC-5B1A-6D65-12182F4D3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207" y="923087"/>
            <a:ext cx="4988971" cy="5011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B04495-A2FC-0041-C5CF-516F71BE3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550" y="1405618"/>
            <a:ext cx="5222324" cy="4046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C1424B-B6D6-3FB1-43B4-65EE989FF988}"/>
              </a:ext>
            </a:extLst>
          </p:cNvPr>
          <p:cNvSpPr txBox="1"/>
          <p:nvPr/>
        </p:nvSpPr>
        <p:spPr>
          <a:xfrm>
            <a:off x="7291902" y="526771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Wave LiDAR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899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800215-3767-4E97-AB0D-5FDCCE46E921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--- Practical Tool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QBlade - Next Generation Wind Turbine Simulation">
            <a:extLst>
              <a:ext uri="{FF2B5EF4-FFF2-40B4-BE49-F238E27FC236}">
                <a16:creationId xmlns:a16="http://schemas.microsoft.com/office/drawing/2014/main" id="{D7BF156B-91CF-241E-812A-4C1077D2F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2" y="1704849"/>
            <a:ext cx="38195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lab – Center for Advancing Faculty Excellence | Missouri S&amp;T">
            <a:extLst>
              <a:ext uri="{FF2B5EF4-FFF2-40B4-BE49-F238E27FC236}">
                <a16:creationId xmlns:a16="http://schemas.microsoft.com/office/drawing/2014/main" id="{287116A0-2682-2CE5-715F-194312AF2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" y="3086021"/>
            <a:ext cx="3923033" cy="22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CF5FA0-1520-7733-38CC-9BEE403F8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177" y="1384252"/>
            <a:ext cx="7331075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21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CABCDA32-BC14-A5D4-05B8-0BCC7813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7A1CDF-CE7A-2845-FCD6-C8689DAE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09C8-8D8F-4388-A318-091A920EF2FA}" type="datetime1">
              <a:rPr lang="nl-NL" smtClean="0"/>
              <a:t>13-12-2024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3C89D748-71DD-4DAC-8848-8CDE7F6A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6102112-C438-D13C-6335-326E6F2420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3E21F999-9BE4-73A4-CEC3-8DB27FA1FE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565275"/>
            <a:ext cx="4005803" cy="2251756"/>
            <a:chOff x="719138" y="1565275"/>
            <a:chExt cx="5348870" cy="3006725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686B24DA-A24B-B5D4-D76A-70FD016CDC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02A74C40-C846-C559-1C08-87DDD3CDA6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1600"/>
                <a:t> </a:t>
              </a:r>
              <a:endParaRPr lang="en-GB" sz="1600" dirty="0"/>
            </a:p>
          </p:txBody>
        </p:sp>
      </p:grp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0D4DB86-2992-F491-DE66-9AF86B0B79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697634"/>
            <a:ext cx="5288703" cy="66684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</p:txBody>
      </p:sp>
      <p:sp>
        <p:nvSpPr>
          <p:cNvPr id="9" name="Tijdelijke aanduiding voor tekst 5">
            <a:extLst>
              <a:ext uri="{FF2B5EF4-FFF2-40B4-BE49-F238E27FC236}">
                <a16:creationId xmlns:a16="http://schemas.microsoft.com/office/drawing/2014/main" id="{8368531F-D3CE-C101-0DFF-9A8A19E2EA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1879" y="3484632"/>
            <a:ext cx="5294101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pieces become a full puzzle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D5F16DBA-8655-CF0A-8BAC-50EAA8514B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80493" y="1980190"/>
            <a:ext cx="1483098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02</a:t>
            </a:r>
          </a:p>
        </p:txBody>
      </p:sp>
      <p:pic>
        <p:nvPicPr>
          <p:cNvPr id="8" name="Picture 2" descr="TU Delft logo - Mediamatic">
            <a:extLst>
              <a:ext uri="{FF2B5EF4-FFF2-40B4-BE49-F238E27FC236}">
                <a16:creationId xmlns:a16="http://schemas.microsoft.com/office/drawing/2014/main" id="{FAD1641F-ECB7-C782-9DFF-D277E98F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9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FBA1-A7C4-6340-8843-0048952DA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09" y="1017208"/>
            <a:ext cx="11483468" cy="453663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--- LiDAR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A1524-C9EE-4CE7-B69B-1C2BA8888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6C07C-2859-4372-8A7D-C1DB87EAEB66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16BAE-BA8E-4E1D-019A-01024B98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7" name="Picture 2" descr="TU Delft logo - Mediamatic">
            <a:extLst>
              <a:ext uri="{FF2B5EF4-FFF2-40B4-BE49-F238E27FC236}">
                <a16:creationId xmlns:a16="http://schemas.microsoft.com/office/drawing/2014/main" id="{8D77171F-826B-2BF5-4A9D-9C5CCB1D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8F3AB861-39A9-7A84-583C-F9210A0C8FC8}"/>
              </a:ext>
            </a:extLst>
          </p:cNvPr>
          <p:cNvSpPr txBox="1">
            <a:spLocks/>
          </p:cNvSpPr>
          <p:nvPr/>
        </p:nvSpPr>
        <p:spPr>
          <a:xfrm>
            <a:off x="265509" y="110601"/>
            <a:ext cx="10515600" cy="74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35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8127B-2090-4913-8452-237C34140572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 --- A Look into Data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4" y="6302045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945E4-BF32-B11E-0A11-E7EBD8C9A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757" y="2001777"/>
            <a:ext cx="3824547" cy="2963628"/>
          </a:xfrm>
          <a:prstGeom prst="rect">
            <a:avLst/>
          </a:prstGeom>
        </p:spPr>
      </p:pic>
      <p:pic>
        <p:nvPicPr>
          <p:cNvPr id="9" name="helixDemo1">
            <a:hlinkClick r:id="" action="ppaction://media"/>
            <a:extLst>
              <a:ext uri="{FF2B5EF4-FFF2-40B4-BE49-F238E27FC236}">
                <a16:creationId xmlns:a16="http://schemas.microsoft.com/office/drawing/2014/main" id="{86577C04-8153-50D1-917C-ED1F3C823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5207" y="1120751"/>
            <a:ext cx="4924265" cy="4616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307063-BB71-0EC2-4AA4-51E48266E1DE}"/>
              </a:ext>
            </a:extLst>
          </p:cNvPr>
          <p:cNvSpPr txBox="1"/>
          <p:nvPr/>
        </p:nvSpPr>
        <p:spPr>
          <a:xfrm>
            <a:off x="381281" y="5090918"/>
            <a:ext cx="15327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= 10 m/s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CCW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 = 0.3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= 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36DC13-48C6-419A-ACC3-363F01F85B0B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 --- Questions</a:t>
            </a: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265509" y="2002595"/>
            <a:ext cx="11502420" cy="386149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50000"/>
              </a:lnSpc>
              <a:buNone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integrate </a:t>
            </a:r>
            <a:r>
              <a:rPr lang="en-GB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GB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helix approach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GB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closed-loop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wake mixing control for wind farms?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LiDAR configuration to use?</a:t>
            </a:r>
          </a:p>
          <a:p>
            <a:pPr lvl="2">
              <a:lnSpc>
                <a:spcPct val="150000"/>
              </a:lnSpc>
            </a:pP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feature in the wake should be controlled?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design the control loop to rectify the helix?</a:t>
            </a: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next step?</a:t>
            </a:r>
          </a:p>
        </p:txBody>
      </p:sp>
    </p:spTree>
    <p:extLst>
      <p:ext uri="{BB962C8B-B14F-4D97-AF65-F5344CB8AC3E}">
        <p14:creationId xmlns:p14="http://schemas.microsoft.com/office/powerpoint/2010/main" val="2570181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CABCDA32-BC14-A5D4-05B8-0BCC7813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7A1CDF-CE7A-2845-FCD6-C8689DAE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09C8-8D8F-4388-A318-091A920EF2FA}" type="datetime1">
              <a:rPr lang="nl-NL" smtClean="0"/>
              <a:t>13-12-2024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3C89D748-71DD-4DAC-8848-8CDE7F6A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6102112-C438-D13C-6335-326E6F2420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3E21F999-9BE4-73A4-CEC3-8DB27FA1FE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565275"/>
            <a:ext cx="4005803" cy="2251756"/>
            <a:chOff x="719138" y="1565275"/>
            <a:chExt cx="5348870" cy="3006725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686B24DA-A24B-B5D4-D76A-70FD016CDC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02A74C40-C846-C559-1C08-87DDD3CDA6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1600"/>
                <a:t> </a:t>
              </a:r>
              <a:endParaRPr lang="en-GB" sz="1600" dirty="0"/>
            </a:p>
          </p:txBody>
        </p:sp>
      </p:grp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0D4DB86-2992-F491-DE66-9AF86B0B79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697634"/>
            <a:ext cx="5288703" cy="66684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</a:t>
            </a:r>
          </a:p>
        </p:txBody>
      </p:sp>
      <p:sp>
        <p:nvSpPr>
          <p:cNvPr id="9" name="Tijdelijke aanduiding voor tekst 5">
            <a:extLst>
              <a:ext uri="{FF2B5EF4-FFF2-40B4-BE49-F238E27FC236}">
                <a16:creationId xmlns:a16="http://schemas.microsoft.com/office/drawing/2014/main" id="{8368531F-D3CE-C101-0DFF-9A8A19E2EA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1879" y="3484632"/>
            <a:ext cx="5294101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thing I am supposed to be good at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D5F16DBA-8655-CF0A-8BAC-50EAA8514B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80493" y="1980190"/>
            <a:ext cx="1483098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03</a:t>
            </a:r>
          </a:p>
        </p:txBody>
      </p:sp>
      <p:pic>
        <p:nvPicPr>
          <p:cNvPr id="8" name="Picture 2" descr="TU Delft logo - Mediamatic">
            <a:extLst>
              <a:ext uri="{FF2B5EF4-FFF2-40B4-BE49-F238E27FC236}">
                <a16:creationId xmlns:a16="http://schemas.microsoft.com/office/drawing/2014/main" id="{FAD1641F-ECB7-C782-9DFF-D277E98F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59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8127B-2090-4913-8452-237C34140572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Helix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13679-8BEB-A81E-01B9-06CC11A66B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40"/>
          <a:stretch/>
        </p:blipFill>
        <p:spPr>
          <a:xfrm>
            <a:off x="5498917" y="1017309"/>
            <a:ext cx="5750389" cy="4823379"/>
          </a:xfrm>
          <a:prstGeom prst="rect">
            <a:avLst/>
          </a:prstGeom>
        </p:spPr>
      </p:pic>
      <p:pic>
        <p:nvPicPr>
          <p:cNvPr id="3" name="helixDemo1">
            <a:hlinkClick r:id="" action="ppaction://media"/>
            <a:extLst>
              <a:ext uri="{FF2B5EF4-FFF2-40B4-BE49-F238E27FC236}">
                <a16:creationId xmlns:a16="http://schemas.microsoft.com/office/drawing/2014/main" id="{A4AC391A-E715-70D6-D7DB-F817498525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301" y="1206835"/>
            <a:ext cx="4740616" cy="44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7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DEDDE1-55FF-426F-9AE7-B1A960069A3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New Transform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7C9F4-A2BB-8F8E-94DA-C4FBD30263D2}"/>
              </a:ext>
            </a:extLst>
          </p:cNvPr>
          <p:cNvSpPr txBox="1"/>
          <p:nvPr/>
        </p:nvSpPr>
        <p:spPr>
          <a:xfrm>
            <a:off x="265509" y="909588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Frame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Non-Rotating Frame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CC9852-BB7E-F191-6D45-723A232A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AAW van </a:t>
            </a:r>
            <a:r>
              <a:rPr lang="en-US" altLang="zh-CN" dirty="0" err="1"/>
              <a:t>Vondelen</a:t>
            </a:r>
            <a:r>
              <a:rPr lang="en-US" altLang="zh-CN" dirty="0"/>
              <a:t>, et al. 2024. 'Control of Periodically-Waked Wind Turbines'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3FC63-9544-CE11-4522-1E7BFEDAE220}"/>
              </a:ext>
            </a:extLst>
          </p:cNvPr>
          <p:cNvSpPr txBox="1"/>
          <p:nvPr/>
        </p:nvSpPr>
        <p:spPr>
          <a:xfrm>
            <a:off x="265509" y="1296712"/>
            <a:ext cx="294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fr+fe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419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DEDDE1-55FF-426F-9AE7-B1A960069A3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New Transform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7C9F4-A2BB-8F8E-94DA-C4FBD30263D2}"/>
              </a:ext>
            </a:extLst>
          </p:cNvPr>
          <p:cNvSpPr txBox="1"/>
          <p:nvPr/>
        </p:nvSpPr>
        <p:spPr>
          <a:xfrm>
            <a:off x="265509" y="909588"/>
            <a:ext cx="544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Frame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Non-Rotating Frame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Helix Frame</a:t>
            </a:r>
            <a:endParaRPr lang="zh-CN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CC9852-BB7E-F191-6D45-723A232A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AAW van </a:t>
            </a:r>
            <a:r>
              <a:rPr lang="en-US" altLang="zh-CN" dirty="0" err="1"/>
              <a:t>Vondelen</a:t>
            </a:r>
            <a:r>
              <a:rPr lang="en-US" altLang="zh-CN" dirty="0"/>
              <a:t>, et al. 2024. 'Control of Periodically-Waked Wind Turbines'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3FC63-9544-CE11-4522-1E7BFEDAE220}"/>
              </a:ext>
            </a:extLst>
          </p:cNvPr>
          <p:cNvSpPr txBox="1"/>
          <p:nvPr/>
        </p:nvSpPr>
        <p:spPr>
          <a:xfrm>
            <a:off x="265509" y="1296712"/>
            <a:ext cx="294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fr+fe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647AEC-25A7-5537-29E0-27A9CF2C992B}"/>
              </a:ext>
            </a:extLst>
          </p:cNvPr>
          <p:cNvSpPr txBox="1"/>
          <p:nvPr/>
        </p:nvSpPr>
        <p:spPr>
          <a:xfrm>
            <a:off x="265509" y="1683836"/>
            <a:ext cx="294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fr+fe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0P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D85312-C7C8-9C83-73AD-E1D2A8B29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509" y="1986944"/>
            <a:ext cx="8450228" cy="23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4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DEDDE1-55FF-426F-9AE7-B1A960069A3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New Transform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7C9F4-A2BB-8F8E-94DA-C4FBD30263D2}"/>
              </a:ext>
            </a:extLst>
          </p:cNvPr>
          <p:cNvSpPr txBox="1"/>
          <p:nvPr/>
        </p:nvSpPr>
        <p:spPr>
          <a:xfrm>
            <a:off x="265509" y="909588"/>
            <a:ext cx="538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Frame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Non-Rotating Frame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Helix Frame</a:t>
            </a:r>
            <a:endParaRPr lang="zh-CN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CC9852-BB7E-F191-6D45-723A232A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AAW van </a:t>
            </a:r>
            <a:r>
              <a:rPr lang="en-US" altLang="zh-CN" dirty="0" err="1"/>
              <a:t>Vondelen</a:t>
            </a:r>
            <a:r>
              <a:rPr lang="en-US" altLang="zh-CN" dirty="0"/>
              <a:t>, et al. 2024. 'Control of Periodically-Waked Wind Turbines'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3FC63-9544-CE11-4522-1E7BFEDAE220}"/>
              </a:ext>
            </a:extLst>
          </p:cNvPr>
          <p:cNvSpPr txBox="1"/>
          <p:nvPr/>
        </p:nvSpPr>
        <p:spPr>
          <a:xfrm>
            <a:off x="265509" y="1296712"/>
            <a:ext cx="294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fr+fe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E9663F-5780-6462-30B0-16488DA49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509" y="1986944"/>
            <a:ext cx="8450228" cy="23411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647AEC-25A7-5537-29E0-27A9CF2C992B}"/>
              </a:ext>
            </a:extLst>
          </p:cNvPr>
          <p:cNvSpPr txBox="1"/>
          <p:nvPr/>
        </p:nvSpPr>
        <p:spPr>
          <a:xfrm>
            <a:off x="265509" y="1683836"/>
            <a:ext cx="294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fr+fe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0P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DE05B-D620-E689-A054-2D564E5285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517"/>
          <a:stretch/>
        </p:blipFill>
        <p:spPr>
          <a:xfrm>
            <a:off x="98434" y="2346593"/>
            <a:ext cx="6527904" cy="21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DEDDE1-55FF-426F-9AE7-B1A960069A3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New Transform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CB5B6C-2518-FA11-7B47-E499F59BD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139" y="775142"/>
            <a:ext cx="10261387" cy="49543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AB4E16-071D-8A07-5AED-A29EE64FA70F}"/>
              </a:ext>
            </a:extLst>
          </p:cNvPr>
          <p:cNvCxnSpPr>
            <a:cxnSpLocks/>
          </p:cNvCxnSpPr>
          <p:nvPr/>
        </p:nvCxnSpPr>
        <p:spPr>
          <a:xfrm>
            <a:off x="1945758" y="3252304"/>
            <a:ext cx="8200811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D9558A4-C15A-E16A-FA0B-5E94EC03B57E}"/>
              </a:ext>
            </a:extLst>
          </p:cNvPr>
          <p:cNvSpPr txBox="1"/>
          <p:nvPr/>
        </p:nvSpPr>
        <p:spPr>
          <a:xfrm>
            <a:off x="10336192" y="193716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Frame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10B5F-4946-D704-1205-ABED367EEF7A}"/>
              </a:ext>
            </a:extLst>
          </p:cNvPr>
          <p:cNvSpPr txBox="1"/>
          <p:nvPr/>
        </p:nvSpPr>
        <p:spPr>
          <a:xfrm>
            <a:off x="10336192" y="4050918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Helix Frame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A938431-81BC-9CEC-776F-F5D4B34DE839}"/>
              </a:ext>
            </a:extLst>
          </p:cNvPr>
          <p:cNvSpPr/>
          <p:nvPr/>
        </p:nvSpPr>
        <p:spPr>
          <a:xfrm>
            <a:off x="10983425" y="2423233"/>
            <a:ext cx="88706" cy="154172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77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8127B-2090-4913-8452-237C34140572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Relationship Map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7626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03704C-C75D-78BF-E9B9-6BC69B87A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642" y="1565274"/>
            <a:ext cx="3596952" cy="10821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4A704E-FA36-4DB3-5F12-CF44DB8FA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189" y="1600478"/>
            <a:ext cx="800848" cy="10736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FC80F1-750D-4038-6D78-E13423AE8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0613" y="3845189"/>
            <a:ext cx="1900981" cy="860358"/>
          </a:xfrm>
          <a:prstGeom prst="rect">
            <a:avLst/>
          </a:prstGeom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BE7E82E6-0A1A-9F4E-73D3-5EA660475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189" y="3783012"/>
            <a:ext cx="800848" cy="929721"/>
          </a:xfrm>
          <a:prstGeom prst="rect">
            <a:avLst/>
          </a:prstGeom>
        </p:spPr>
      </p:pic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12A558F4-6C61-5CFC-F462-068E76012637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5091594" y="2106341"/>
            <a:ext cx="3798595" cy="309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7CED9597-A62E-3DA1-0F5F-806E9EDA012B}"/>
              </a:ext>
            </a:extLst>
          </p:cNvPr>
          <p:cNvCxnSpPr>
            <a:stCxn id="22" idx="3"/>
            <a:endCxn id="2048" idx="1"/>
          </p:cNvCxnSpPr>
          <p:nvPr/>
        </p:nvCxnSpPr>
        <p:spPr>
          <a:xfrm>
            <a:off x="5091594" y="2106341"/>
            <a:ext cx="3798595" cy="21415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8" name="Straight Arrow Connector 2057">
            <a:extLst>
              <a:ext uri="{FF2B5EF4-FFF2-40B4-BE49-F238E27FC236}">
                <a16:creationId xmlns:a16="http://schemas.microsoft.com/office/drawing/2014/main" id="{2AD0102E-31CE-8ADD-8DEE-7ED499330AEC}"/>
              </a:ext>
            </a:extLst>
          </p:cNvPr>
          <p:cNvCxnSpPr>
            <a:stCxn id="30" idx="3"/>
            <a:endCxn id="2048" idx="1"/>
          </p:cNvCxnSpPr>
          <p:nvPr/>
        </p:nvCxnSpPr>
        <p:spPr>
          <a:xfrm flipV="1">
            <a:off x="5091594" y="4247873"/>
            <a:ext cx="3798595" cy="274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25D34381-F95C-F8CB-26F6-C9655F26C1C7}"/>
              </a:ext>
            </a:extLst>
          </p:cNvPr>
          <p:cNvCxnSpPr>
            <a:cxnSpLocks/>
          </p:cNvCxnSpPr>
          <p:nvPr/>
        </p:nvCxnSpPr>
        <p:spPr>
          <a:xfrm>
            <a:off x="1637414" y="3209081"/>
            <a:ext cx="8133907" cy="0"/>
          </a:xfrm>
          <a:prstGeom prst="line">
            <a:avLst/>
          </a:prstGeom>
          <a:ln w="190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TextBox 2060">
            <a:extLst>
              <a:ext uri="{FF2B5EF4-FFF2-40B4-BE49-F238E27FC236}">
                <a16:creationId xmlns:a16="http://schemas.microsoft.com/office/drawing/2014/main" id="{032EC0CC-5E0D-D76D-EE9E-BC1C6FE20C54}"/>
              </a:ext>
            </a:extLst>
          </p:cNvPr>
          <p:cNvSpPr txBox="1"/>
          <p:nvPr/>
        </p:nvSpPr>
        <p:spPr>
          <a:xfrm>
            <a:off x="10336192" y="193716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Frame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5E57D26E-BAA4-653D-873F-7A709C4DE181}"/>
              </a:ext>
            </a:extLst>
          </p:cNvPr>
          <p:cNvSpPr txBox="1"/>
          <p:nvPr/>
        </p:nvSpPr>
        <p:spPr>
          <a:xfrm>
            <a:off x="10336192" y="4050918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Helix Frame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9E69A-00E3-6DD6-AB5D-57B0B7BF2659}"/>
              </a:ext>
            </a:extLst>
          </p:cNvPr>
          <p:cNvSpPr txBox="1"/>
          <p:nvPr/>
        </p:nvSpPr>
        <p:spPr>
          <a:xfrm>
            <a:off x="2704022" y="256977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 beta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0C1D2-31F2-F3EE-9B4E-0364CF824EA2}"/>
              </a:ext>
            </a:extLst>
          </p:cNvPr>
          <p:cNvSpPr txBox="1"/>
          <p:nvPr/>
        </p:nvSpPr>
        <p:spPr>
          <a:xfrm>
            <a:off x="3652828" y="466822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HF beta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359F1-8DCD-2EB4-EFD6-851E95D53C48}"/>
              </a:ext>
            </a:extLst>
          </p:cNvPr>
          <p:cNvSpPr txBox="1"/>
          <p:nvPr/>
        </p:nvSpPr>
        <p:spPr>
          <a:xfrm>
            <a:off x="8802339" y="252812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 center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8CE85-BF03-8B7C-16BE-4A23ABF2C80A}"/>
              </a:ext>
            </a:extLst>
          </p:cNvPr>
          <p:cNvSpPr txBox="1"/>
          <p:nvPr/>
        </p:nvSpPr>
        <p:spPr>
          <a:xfrm>
            <a:off x="8802339" y="475373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HF center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FA2616-B113-7C61-5AD9-23A1B0AEBE84}"/>
              </a:ext>
            </a:extLst>
          </p:cNvPr>
          <p:cNvCxnSpPr>
            <a:cxnSpLocks/>
          </p:cNvCxnSpPr>
          <p:nvPr/>
        </p:nvCxnSpPr>
        <p:spPr>
          <a:xfrm>
            <a:off x="7017489" y="1565274"/>
            <a:ext cx="0" cy="3472281"/>
          </a:xfrm>
          <a:prstGeom prst="line">
            <a:avLst/>
          </a:prstGeom>
          <a:ln w="190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004F51-CF1C-BB10-601F-0BA2F9872DBE}"/>
              </a:ext>
            </a:extLst>
          </p:cNvPr>
          <p:cNvCxnSpPr>
            <a:cxnSpLocks/>
            <a:stCxn id="30" idx="3"/>
            <a:endCxn id="26" idx="1"/>
          </p:cNvCxnSpPr>
          <p:nvPr/>
        </p:nvCxnSpPr>
        <p:spPr>
          <a:xfrm flipV="1">
            <a:off x="5091594" y="2137311"/>
            <a:ext cx="3798595" cy="21380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31C22EB-DF1D-1DC6-861D-5C1562F90157}"/>
              </a:ext>
            </a:extLst>
          </p:cNvPr>
          <p:cNvSpPr/>
          <p:nvPr/>
        </p:nvSpPr>
        <p:spPr>
          <a:xfrm>
            <a:off x="10983425" y="2423233"/>
            <a:ext cx="88706" cy="154172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412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36DC13-48C6-419A-ACC3-363F01F85B0B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>
            <a:norm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Lookback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265509" y="2002595"/>
            <a:ext cx="11502420" cy="386149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50000"/>
              </a:lnSpc>
              <a:buNone/>
            </a:pP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integrate </a:t>
            </a:r>
            <a:r>
              <a:rPr lang="en-GB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GB" altLang="zh-C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helix approach</a:t>
            </a: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GB" altLang="zh-CN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closed-loop</a:t>
            </a: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wake mixing control for wind farms?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GB" altLang="zh-CN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LiDAR configuration to use?  √ </a:t>
            </a:r>
          </a:p>
          <a:p>
            <a:pPr lvl="2">
              <a:lnSpc>
                <a:spcPct val="150000"/>
              </a:lnSpc>
            </a:pPr>
            <a:r>
              <a:rPr lang="en-GB" altLang="zh-CN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feature in the wake should be controlled?</a:t>
            </a: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endParaRPr lang="en-GB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design the control loop to rectify the helix?</a:t>
            </a:r>
            <a:endParaRPr lang="en-GB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next step?</a:t>
            </a:r>
          </a:p>
        </p:txBody>
      </p:sp>
    </p:spTree>
    <p:extLst>
      <p:ext uri="{BB962C8B-B14F-4D97-AF65-F5344CB8AC3E}">
        <p14:creationId xmlns:p14="http://schemas.microsoft.com/office/powerpoint/2010/main" val="387788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CABCDA32-BC14-A5D4-05B8-0BCC7813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7A1CDF-CE7A-2845-FCD6-C8689DAE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09C8-8D8F-4388-A318-091A920EF2FA}" type="datetime1">
              <a:rPr lang="nl-NL" smtClean="0"/>
              <a:t>13-12-2024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3C89D748-71DD-4DAC-8848-8CDE7F6A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6102112-C438-D13C-6335-326E6F2420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3E21F999-9BE4-73A4-CEC3-8DB27FA1FE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565275"/>
            <a:ext cx="4005803" cy="2251756"/>
            <a:chOff x="719138" y="1565275"/>
            <a:chExt cx="5348870" cy="3006725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686B24DA-A24B-B5D4-D76A-70FD016CDC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02A74C40-C846-C559-1C08-87DDD3CDA6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1600"/>
                <a:t> </a:t>
              </a:r>
              <a:endParaRPr lang="en-GB" sz="1600" dirty="0"/>
            </a:p>
          </p:txBody>
        </p:sp>
      </p:grp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0D4DB86-2992-F491-DE66-9AF86B0B79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697634"/>
            <a:ext cx="5288703" cy="66684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Tijdelijke aanduiding voor tekst 5">
            <a:extLst>
              <a:ext uri="{FF2B5EF4-FFF2-40B4-BE49-F238E27FC236}">
                <a16:creationId xmlns:a16="http://schemas.microsoft.com/office/drawing/2014/main" id="{8368531F-D3CE-C101-0DFF-9A8A19E2EA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1879" y="3484632"/>
            <a:ext cx="5294101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Wake, WFFC, Helix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D5F16DBA-8655-CF0A-8BAC-50EAA8514B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559" y="2026356"/>
            <a:ext cx="1368966" cy="1329595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00</a:t>
            </a:r>
          </a:p>
        </p:txBody>
      </p:sp>
      <p:pic>
        <p:nvPicPr>
          <p:cNvPr id="8" name="Picture 2" descr="TU Delft logo - Mediamatic">
            <a:extLst>
              <a:ext uri="{FF2B5EF4-FFF2-40B4-BE49-F238E27FC236}">
                <a16:creationId xmlns:a16="http://schemas.microsoft.com/office/drawing/2014/main" id="{FAD1641F-ECB7-C782-9DFF-D277E98F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1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988BC-67B3-44F6-D6F9-5EDE91F9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B072-329B-44CE-A259-4FB05643DBA2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87E70-E9CF-DF96-8847-4C1B1A6C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30</a:t>
            </a:fld>
            <a:endParaRPr lang="zh-CN" altLang="en-US" dirty="0"/>
          </a:p>
        </p:txBody>
      </p:sp>
      <p:pic>
        <p:nvPicPr>
          <p:cNvPr id="6" name="Picture 2" descr="TU Delft logo - Mediamatic">
            <a:extLst>
              <a:ext uri="{FF2B5EF4-FFF2-40B4-BE49-F238E27FC236}">
                <a16:creationId xmlns:a16="http://schemas.microsoft.com/office/drawing/2014/main" id="{9797A662-BD8E-4F15-1639-A42F1D7B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C7F92-A5B0-A646-CE46-9A2FC3446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2873" y="1980443"/>
            <a:ext cx="7564011" cy="3165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68785A-C29E-D773-E6F0-2D5CDFEBABA3}"/>
              </a:ext>
            </a:extLst>
          </p:cNvPr>
          <p:cNvSpPr txBox="1"/>
          <p:nvPr/>
        </p:nvSpPr>
        <p:spPr>
          <a:xfrm>
            <a:off x="3756838" y="1325563"/>
            <a:ext cx="6220046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GB" altLang="zh-CN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44268-501D-E3A3-7477-82664313217A}"/>
              </a:ext>
            </a:extLst>
          </p:cNvPr>
          <p:cNvSpPr txBox="1"/>
          <p:nvPr/>
        </p:nvSpPr>
        <p:spPr>
          <a:xfrm>
            <a:off x="8091377" y="3325121"/>
            <a:ext cx="1212112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GB" altLang="zh-CN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 </a:t>
            </a:r>
          </a:p>
        </p:txBody>
      </p:sp>
      <p:sp>
        <p:nvSpPr>
          <p:cNvPr id="12" name="Titel 7">
            <a:extLst>
              <a:ext uri="{FF2B5EF4-FFF2-40B4-BE49-F238E27FC236}">
                <a16:creationId xmlns:a16="http://schemas.microsoft.com/office/drawing/2014/main" id="{5AF82497-CF38-8863-F045-6527D86F6682}"/>
              </a:ext>
            </a:extLst>
          </p:cNvPr>
          <p:cNvSpPr txBox="1">
            <a:spLocks/>
          </p:cNvSpPr>
          <p:nvPr/>
        </p:nvSpPr>
        <p:spPr>
          <a:xfrm>
            <a:off x="265509" y="110601"/>
            <a:ext cx="10515600" cy="74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Overall Design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F1B9DE-0DE9-42EB-857B-8EF89326E64D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Analysis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426328" y="1076176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6DE7397C-E148-3297-2240-7718C8486233}"/>
              </a:ext>
            </a:extLst>
          </p:cNvPr>
          <p:cNvSpPr txBox="1">
            <a:spLocks/>
          </p:cNvSpPr>
          <p:nvPr/>
        </p:nvSpPr>
        <p:spPr>
          <a:xfrm>
            <a:off x="-323956" y="1173934"/>
            <a:ext cx="11502420" cy="46959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LiDAR Data Processing Pipeline</a:t>
            </a:r>
          </a:p>
          <a:p>
            <a:pPr lvl="3">
              <a:lnSpc>
                <a:spcPct val="150000"/>
              </a:lnSpc>
            </a:pPr>
            <a:r>
              <a:rPr lang="en-GB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Helix </a:t>
            </a:r>
            <a:r>
              <a:rPr lang="en-GB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en-GB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lnSpc>
                <a:spcPct val="150000"/>
              </a:lnSpc>
            </a:pPr>
            <a:r>
              <a:rPr lang="en-GB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Transform</a:t>
            </a:r>
          </a:p>
          <a:p>
            <a:pPr lvl="3">
              <a:lnSpc>
                <a:spcPct val="150000"/>
              </a:lnSpc>
            </a:pPr>
            <a:r>
              <a:rPr lang="en-GB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</a:t>
            </a:r>
          </a:p>
          <a:p>
            <a:pPr lvl="3">
              <a:lnSpc>
                <a:spcPct val="150000"/>
              </a:lnSpc>
            </a:pPr>
            <a:r>
              <a:rPr lang="en-GB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Output Delay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EA25E9-30B1-1BF2-C52D-79DDE1A87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38" y="1173934"/>
            <a:ext cx="5323924" cy="4695916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2A47D5A2-4AA8-E65F-9EF1-D2D5AFF4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/>
              <a:t>Image source: https://www.zxlidars.com/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688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988BC-67B3-44F6-D6F9-5EDE91F9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B072-329B-44CE-A259-4FB05643DBA2}" type="datetime1">
              <a:rPr lang="nl-NL" altLang="zh-CN" smtClean="0"/>
              <a:t>13-12-2024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87E70-E9CF-DF96-8847-4C1B1A6C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Picture 2" descr="TU Delft logo - Mediamatic">
            <a:extLst>
              <a:ext uri="{FF2B5EF4-FFF2-40B4-BE49-F238E27FC236}">
                <a16:creationId xmlns:a16="http://schemas.microsoft.com/office/drawing/2014/main" id="{9797A662-BD8E-4F15-1639-A42F1D7B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CC5A2-CD35-3FF4-0766-8F3466A7A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034" y="1580885"/>
            <a:ext cx="4769966" cy="3696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DDDBC1-B5E9-5525-3AE0-30928BAA2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101" y="2726766"/>
            <a:ext cx="3662881" cy="940031"/>
          </a:xfrm>
          <a:prstGeom prst="rect">
            <a:avLst/>
          </a:prstGeom>
        </p:spPr>
      </p:pic>
      <p:sp>
        <p:nvSpPr>
          <p:cNvPr id="4" name="Titel 7">
            <a:extLst>
              <a:ext uri="{FF2B5EF4-FFF2-40B4-BE49-F238E27FC236}">
                <a16:creationId xmlns:a16="http://schemas.microsoft.com/office/drawing/2014/main" id="{4191AD8F-7D21-4D89-8008-D547F6A555C4}"/>
              </a:ext>
            </a:extLst>
          </p:cNvPr>
          <p:cNvSpPr txBox="1">
            <a:spLocks/>
          </p:cNvSpPr>
          <p:nvPr/>
        </p:nvSpPr>
        <p:spPr>
          <a:xfrm>
            <a:off x="265509" y="110601"/>
            <a:ext cx="10515600" cy="74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Deadtime Delay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611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Smith Predictor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02E82-E347-07C6-986D-4BC2AB5E2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47" y="1990183"/>
            <a:ext cx="6361896" cy="2552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4CF65-04D4-E2FA-F673-EA7F3A0B3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57" y="2715433"/>
            <a:ext cx="2586924" cy="1101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A4B1AE-E538-3702-32AA-5FEE67791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53" y="998678"/>
            <a:ext cx="2095682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3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Smith Predictor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02E82-E347-07C6-986D-4BC2AB5E2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139" y="2093510"/>
            <a:ext cx="6388697" cy="2670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8CA760-E020-4D9C-5B73-BC9F2B8694DC}"/>
              </a:ext>
            </a:extLst>
          </p:cNvPr>
          <p:cNvSpPr txBox="1"/>
          <p:nvPr/>
        </p:nvSpPr>
        <p:spPr>
          <a:xfrm>
            <a:off x="7787982" y="2040030"/>
            <a:ext cx="2993127" cy="2777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perfect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delayed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filter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MIMO/SISO controller(s)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the loop in real-time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7ACAD-F6A2-70F1-34D6-7461083D6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53" y="998678"/>
            <a:ext cx="2095682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0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LiDAR Sampling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6019D1-D678-4D2D-8649-CB3F63541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4" y="1289787"/>
            <a:ext cx="3899135" cy="4002939"/>
          </a:xfrm>
          <a:prstGeom prst="rect">
            <a:avLst/>
          </a:prstGeom>
        </p:spPr>
      </p:pic>
      <p:pic>
        <p:nvPicPr>
          <p:cNvPr id="18" name="NTM-A_noCen">
            <a:hlinkClick r:id="" action="ppaction://media"/>
            <a:extLst>
              <a:ext uri="{FF2B5EF4-FFF2-40B4-BE49-F238E27FC236}">
                <a16:creationId xmlns:a16="http://schemas.microsoft.com/office/drawing/2014/main" id="{10BE362B-695E-31A7-AA71-8543EC344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1879" y="1929771"/>
            <a:ext cx="7620000" cy="29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6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LiDAR Data Processing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E5A4D30F-DAF6-A4B6-985B-A5F23D54DE72}"/>
              </a:ext>
            </a:extLst>
          </p:cNvPr>
          <p:cNvSpPr/>
          <p:nvPr/>
        </p:nvSpPr>
        <p:spPr>
          <a:xfrm>
            <a:off x="1734218" y="962559"/>
            <a:ext cx="1190846" cy="442092"/>
          </a:xfrm>
          <a:prstGeom prst="flowChartAlternateProcess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C7C42729-C19F-2853-D533-3DFF02F4DED9}"/>
              </a:ext>
            </a:extLst>
          </p:cNvPr>
          <p:cNvSpPr/>
          <p:nvPr/>
        </p:nvSpPr>
        <p:spPr>
          <a:xfrm>
            <a:off x="1117526" y="1600597"/>
            <a:ext cx="2424223" cy="574158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 Over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4436B85F-6C20-C4CD-C4BB-4F502DCC64FC}"/>
              </a:ext>
            </a:extLst>
          </p:cNvPr>
          <p:cNvSpPr/>
          <p:nvPr/>
        </p:nvSpPr>
        <p:spPr>
          <a:xfrm>
            <a:off x="1622572" y="3435541"/>
            <a:ext cx="1414130" cy="442092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LPF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9A0DE82F-3166-8284-E7B9-E489768E46E2}"/>
              </a:ext>
            </a:extLst>
          </p:cNvPr>
          <p:cNvSpPr/>
          <p:nvPr/>
        </p:nvSpPr>
        <p:spPr>
          <a:xfrm>
            <a:off x="1622572" y="4061506"/>
            <a:ext cx="1414130" cy="442092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Detrend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DE8C1FA-D31A-8326-2949-8AAE2C4E938B}"/>
              </a:ext>
            </a:extLst>
          </p:cNvPr>
          <p:cNvSpPr/>
          <p:nvPr/>
        </p:nvSpPr>
        <p:spPr>
          <a:xfrm>
            <a:off x="1622572" y="4687471"/>
            <a:ext cx="1414130" cy="575410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Transfer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D8E1774-147D-8619-E6F3-813EEE09D466}"/>
              </a:ext>
            </a:extLst>
          </p:cNvPr>
          <p:cNvSpPr/>
          <p:nvPr/>
        </p:nvSpPr>
        <p:spPr>
          <a:xfrm>
            <a:off x="1767221" y="5634371"/>
            <a:ext cx="1190846" cy="442092"/>
          </a:xfrm>
          <a:prstGeom prst="flowChartAlternateProcess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" name="Flowchart: Process 1023">
            <a:extLst>
              <a:ext uri="{FF2B5EF4-FFF2-40B4-BE49-F238E27FC236}">
                <a16:creationId xmlns:a16="http://schemas.microsoft.com/office/drawing/2014/main" id="{871BCF62-EEFD-1A3C-3809-C03B28F2E17C}"/>
              </a:ext>
            </a:extLst>
          </p:cNvPr>
          <p:cNvSpPr/>
          <p:nvPr/>
        </p:nvSpPr>
        <p:spPr>
          <a:xfrm>
            <a:off x="1338455" y="2363056"/>
            <a:ext cx="1982364" cy="442092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 sampling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5" name="Flowchart: Process 1024">
            <a:extLst>
              <a:ext uri="{FF2B5EF4-FFF2-40B4-BE49-F238E27FC236}">
                <a16:creationId xmlns:a16="http://schemas.microsoft.com/office/drawing/2014/main" id="{1C2DFA0F-6EA9-3B85-7F71-255CAD386C50}"/>
              </a:ext>
            </a:extLst>
          </p:cNvPr>
          <p:cNvSpPr/>
          <p:nvPr/>
        </p:nvSpPr>
        <p:spPr>
          <a:xfrm>
            <a:off x="939984" y="2791878"/>
            <a:ext cx="2779306" cy="442092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Helix Center Calculation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96C9B581-C168-DC80-2760-C59CB3A72385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flipH="1">
            <a:off x="2329638" y="1404651"/>
            <a:ext cx="3" cy="1959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C5AC0907-60FB-F59F-1CEA-145279E0D86A}"/>
              </a:ext>
            </a:extLst>
          </p:cNvPr>
          <p:cNvCxnSpPr>
            <a:stCxn id="10" idx="2"/>
            <a:endCxn id="1024" idx="0"/>
          </p:cNvCxnSpPr>
          <p:nvPr/>
        </p:nvCxnSpPr>
        <p:spPr>
          <a:xfrm flipH="1">
            <a:off x="2329637" y="2174755"/>
            <a:ext cx="1" cy="1883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96888FB-9F8A-8798-425A-9A92B17BAA3E}"/>
              </a:ext>
            </a:extLst>
          </p:cNvPr>
          <p:cNvCxnSpPr>
            <a:stCxn id="1025" idx="2"/>
            <a:endCxn id="12" idx="0"/>
          </p:cNvCxnSpPr>
          <p:nvPr/>
        </p:nvCxnSpPr>
        <p:spPr>
          <a:xfrm>
            <a:off x="2329637" y="3233970"/>
            <a:ext cx="0" cy="2015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9E909ABB-910E-BAE6-C024-27D7EE45793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329637" y="3877633"/>
            <a:ext cx="0" cy="183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A8E99720-CCD4-C539-3F1A-B99573CC8892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2329637" y="4503598"/>
            <a:ext cx="0" cy="183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27B2E8F8-3A1B-152C-F24C-E2829C542AB7}"/>
              </a:ext>
            </a:extLst>
          </p:cNvPr>
          <p:cNvCxnSpPr>
            <a:stCxn id="14" idx="1"/>
            <a:endCxn id="10" idx="1"/>
          </p:cNvCxnSpPr>
          <p:nvPr/>
        </p:nvCxnSpPr>
        <p:spPr>
          <a:xfrm rot="10800000">
            <a:off x="1117526" y="1887676"/>
            <a:ext cx="505046" cy="3087500"/>
          </a:xfrm>
          <a:prstGeom prst="bentConnector3">
            <a:avLst>
              <a:gd name="adj1" fmla="val 1915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Connector: Elbow 1043">
            <a:extLst>
              <a:ext uri="{FF2B5EF4-FFF2-40B4-BE49-F238E27FC236}">
                <a16:creationId xmlns:a16="http://schemas.microsoft.com/office/drawing/2014/main" id="{3ACE976D-C115-DBBB-0D64-8B65796FDAB0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2362644" y="1887676"/>
            <a:ext cx="1179105" cy="3746695"/>
          </a:xfrm>
          <a:prstGeom prst="bentConnector4">
            <a:avLst>
              <a:gd name="adj1" fmla="val -37423"/>
              <a:gd name="adj2" fmla="val 941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366E871-E95A-BE36-B89B-F095E382826A}"/>
              </a:ext>
            </a:extLst>
          </p:cNvPr>
          <p:cNvSpPr txBox="1"/>
          <p:nvPr/>
        </p:nvSpPr>
        <p:spPr>
          <a:xfrm>
            <a:off x="3541749" y="160847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A967B-97D4-5018-7FD5-6F931CE1F6CD}"/>
              </a:ext>
            </a:extLst>
          </p:cNvPr>
          <p:cNvSpPr txBox="1"/>
          <p:nvPr/>
        </p:nvSpPr>
        <p:spPr>
          <a:xfrm>
            <a:off x="2484329" y="204630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AF9246-E1DC-D5CD-9920-7E8AC7F4B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9" y="772753"/>
            <a:ext cx="10184610" cy="54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9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F1FDF-095B-E014-0A5F-BCCA7433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7EA10B23-9EFC-7E78-1348-AA9C84DF4A6D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7558D1-9865-31C0-F8A2-180370D3841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92EE6309-2495-D8AC-219D-A110F20284A5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el 7">
            <a:extLst>
              <a:ext uri="{FF2B5EF4-FFF2-40B4-BE49-F238E27FC236}">
                <a16:creationId xmlns:a16="http://schemas.microsoft.com/office/drawing/2014/main" id="{F68318F6-E5A9-747C-83FB-205753C7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Internal Model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9A1DB-D2DF-D3DC-383A-AD7ADF1DE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4" y="1236478"/>
            <a:ext cx="8431880" cy="2192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189D7-3AEF-4AC8-AE10-1E994A3E1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09" y="843516"/>
            <a:ext cx="8586245" cy="60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02E82-E347-07C6-986D-4BC2AB5E2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" b="479"/>
          <a:stretch/>
        </p:blipFill>
        <p:spPr>
          <a:xfrm>
            <a:off x="265509" y="857250"/>
            <a:ext cx="10942238" cy="5890149"/>
          </a:xfrm>
          <a:prstGeom prst="rect">
            <a:avLst/>
          </a:prstGeom>
        </p:spPr>
      </p:pic>
      <p:sp>
        <p:nvSpPr>
          <p:cNvPr id="10" name="Titel 7">
            <a:extLst>
              <a:ext uri="{FF2B5EF4-FFF2-40B4-BE49-F238E27FC236}">
                <a16:creationId xmlns:a16="http://schemas.microsoft.com/office/drawing/2014/main" id="{865883E6-6C1A-0969-2E9E-280A013A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Internal Model IDE</a:t>
            </a:r>
          </a:p>
        </p:txBody>
      </p:sp>
    </p:spTree>
    <p:extLst>
      <p:ext uri="{BB962C8B-B14F-4D97-AF65-F5344CB8AC3E}">
        <p14:creationId xmlns:p14="http://schemas.microsoft.com/office/powerpoint/2010/main" val="2518595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el 7">
            <a:extLst>
              <a:ext uri="{FF2B5EF4-FFF2-40B4-BE49-F238E27FC236}">
                <a16:creationId xmlns:a16="http://schemas.microsoft.com/office/drawing/2014/main" id="{865883E6-6C1A-0969-2E9E-280A013A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Internal Model IDE</a:t>
            </a:r>
          </a:p>
        </p:txBody>
      </p:sp>
      <p:pic>
        <p:nvPicPr>
          <p:cNvPr id="3" name="Picture 2" descr="TU Delft logo - Mediamatic">
            <a:extLst>
              <a:ext uri="{FF2B5EF4-FFF2-40B4-BE49-F238E27FC236}">
                <a16:creationId xmlns:a16="http://schemas.microsoft.com/office/drawing/2014/main" id="{1CE44E25-49EE-8976-37DC-14CABDC8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tekst 7">
            <a:extLst>
              <a:ext uri="{FF2B5EF4-FFF2-40B4-BE49-F238E27FC236}">
                <a16:creationId xmlns:a16="http://schemas.microsoft.com/office/drawing/2014/main" id="{2B305E08-1E55-5E55-B5E4-856F918268B0}"/>
              </a:ext>
            </a:extLst>
          </p:cNvPr>
          <p:cNvSpPr txBox="1">
            <a:spLocks/>
          </p:cNvSpPr>
          <p:nvPr/>
        </p:nvSpPr>
        <p:spPr>
          <a:xfrm>
            <a:off x="-323956" y="1173934"/>
            <a:ext cx="11502420" cy="469591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 VAF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 lvl="3">
              <a:lnSpc>
                <a:spcPct val="150000"/>
              </a:lnSpc>
            </a:pP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Linearity! </a:t>
            </a:r>
          </a:p>
          <a:p>
            <a:pPr lvl="3">
              <a:lnSpc>
                <a:spcPct val="150000"/>
              </a:lnSpc>
            </a:pP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Controllable &amp; Observable</a:t>
            </a:r>
          </a:p>
          <a:p>
            <a:pPr lvl="3">
              <a:lnSpc>
                <a:spcPct val="150000"/>
              </a:lnSpc>
            </a:pP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Steady-state decouple thanks to Azimuth Offset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AF4B9F-7B2F-085A-108B-844704B5D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972975"/>
              </p:ext>
            </p:extLst>
          </p:nvPr>
        </p:nvGraphicFramePr>
        <p:xfrm>
          <a:off x="1851246" y="1846717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815755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679502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7818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Data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5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96.9074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96.1564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25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94.9389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91.5706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436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B5345E1-C82D-A1DE-3659-DC708C7A3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9" y="3350577"/>
            <a:ext cx="2500036" cy="20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7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AE87B4-2191-43C7-AFCD-B6A898EDD14F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--- Wake Effect</a:t>
            </a: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A2FDA-44F1-7B20-647C-15D41F459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0" y="1015554"/>
            <a:ext cx="7481681" cy="482689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5C5DBAC-78B9-CFD1-B144-DF6F17BF61BC}"/>
              </a:ext>
            </a:extLst>
          </p:cNvPr>
          <p:cNvSpPr/>
          <p:nvPr/>
        </p:nvSpPr>
        <p:spPr>
          <a:xfrm>
            <a:off x="2435088" y="3022553"/>
            <a:ext cx="1898374" cy="14003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1A776-1E53-70D2-D023-0D1DDB4499A5}"/>
              </a:ext>
            </a:extLst>
          </p:cNvPr>
          <p:cNvSpPr txBox="1"/>
          <p:nvPr/>
        </p:nvSpPr>
        <p:spPr>
          <a:xfrm>
            <a:off x="8465076" y="2690335"/>
            <a:ext cx="27133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on downstream WT: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power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structural 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– 45% Loss of Energy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7C4FCB2-2A4A-6183-4B62-F012D29D3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0443" y="6356350"/>
            <a:ext cx="8320465" cy="365125"/>
          </a:xfrm>
        </p:spPr>
        <p:txBody>
          <a:bodyPr/>
          <a:lstStyle/>
          <a:p>
            <a:r>
              <a:rPr lang="en-US" altLang="zh-CN"/>
              <a:t>van der Hoek, Daan, et al. 2019. 'Effects of axial induction control on wind farm energy production-a field test.'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44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</a:t>
            </a:r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FF36A-8223-B343-2A71-C9F57D1C8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9" y="1160355"/>
            <a:ext cx="8087750" cy="1763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48E19-2E86-424D-77EF-6ADC825EC441}"/>
              </a:ext>
            </a:extLst>
          </p:cNvPr>
          <p:cNvSpPr txBox="1"/>
          <p:nvPr/>
        </p:nvSpPr>
        <p:spPr>
          <a:xfrm>
            <a:off x="8697433" y="1262169"/>
            <a:ext cx="1297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SISO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2D2D97-6401-44C2-706C-EE4964C0C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" y="3783012"/>
            <a:ext cx="8038726" cy="17635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C45AC-D452-CEBE-25CC-B7DFD505E8DE}"/>
              </a:ext>
            </a:extLst>
          </p:cNvPr>
          <p:cNvSpPr txBox="1"/>
          <p:nvPr/>
        </p:nvSpPr>
        <p:spPr>
          <a:xfrm>
            <a:off x="8697433" y="3956925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MIMO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102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7D502-975B-9E88-E2E0-16D8EF6FA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67BD62DD-7906-9221-0B6B-826D513FA45D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B213F7F-849B-1A09-9418-A74A96D2A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245EE9B-3514-A8A3-2403-4990698D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SISO</a:t>
            </a:r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1CF135-548E-C70B-7183-F660FAFE1C5E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5A700-7524-050A-58C5-116786907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741"/>
            <a:ext cx="12192000" cy="66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EF4A-E290-E507-DDCC-B121AD4C0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1BF363FA-6ADF-52D3-8D5D-08EEEF10785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3C7145-0022-AF80-45CE-A0B2B9CE7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CB2D7B5-D567-92A0-FCEA-ED630526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SISO</a:t>
            </a:r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8C12253D-E699-6C62-F4F5-23A8714CAD79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F3A14-C7DB-5DB5-74DA-F322227D0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9" y="857250"/>
            <a:ext cx="9144792" cy="54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75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C17DA-BDCF-9E92-4CF6-FA7D93E51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3FE6A4D3-4E37-6E70-EC80-743F190556EA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AEC29CE-23DC-BAB1-49D4-086FCD14BC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D8AB03-F750-15F9-58DA-929F8FC39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SISO</a:t>
            </a:r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F91E271A-BD76-CD12-865D-A4AF14D73FB9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17B69-AF58-803A-6F56-A30B0A90C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509" y="857250"/>
            <a:ext cx="9144792" cy="54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6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BB0FE-5707-7968-7D14-9F953C31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281611A-1EA5-6063-DFC6-E2B2F5FC2B02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CD8B50-B9F2-76FE-AFE3-222A581D7B5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EF6DBF8-7524-D75C-D551-2EEE0EB4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SISO</a:t>
            </a:r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592E3220-1A17-F413-9D42-B5576224704E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C6487-A40D-E4FF-DF83-2E66E12E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9" y="1160355"/>
            <a:ext cx="5409358" cy="1933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BF3A82-21CA-25E6-FB55-BA1FFF0A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09" y="1160355"/>
            <a:ext cx="10353664" cy="47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2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9C1D7-8AD7-CBDA-6208-ED0D5BA03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1B97114-21CA-6A70-0F33-3070A51BFDCF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5B67FB5-ACC6-2667-4920-63E757F075B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A3054AB-75C6-BC05-3DFB-CCBD6678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SISO</a:t>
            </a:r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1F612EA2-3AA8-1C94-F4E2-882C8CA34B09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F1D4F-1FD9-FD2F-6B58-F25B99C5F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8657425" cy="4788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755D5F-03C8-FCDE-1E92-3D8091A0DC44}"/>
              </a:ext>
            </a:extLst>
          </p:cNvPr>
          <p:cNvSpPr txBox="1"/>
          <p:nvPr/>
        </p:nvSpPr>
        <p:spPr>
          <a:xfrm>
            <a:off x="8802015" y="1669312"/>
            <a:ext cx="3255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Unsuccessful: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Coupling at bandwidth frequency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zero-pole cancellation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06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D4B6-768E-97DD-3DD7-1C1AD058D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3EABE56-51F2-340E-2BC0-7A368443FF2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3E0768F-342D-6647-A551-B8EE9DC1CEA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6848689-F9F5-322C-96CE-6DD7232B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SISO</a:t>
            </a:r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157311C0-6F17-ED32-BE27-FBCFEB512E2E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ED7D3-71EB-05EE-F59B-F6E03D75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497" y="802192"/>
            <a:ext cx="7431395" cy="40356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8E4878-1156-E796-BD2A-D4B2489FD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63" y="5124967"/>
            <a:ext cx="7548893" cy="9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43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746A-30F2-5282-9125-14E4601F4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184B4729-CFFE-8B1F-01F4-8F3E63BAAB7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F751D4-D79B-B5E9-30F1-AF2B975C7A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B6C433F-A410-1350-F4F4-9F57FC8F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SISO</a:t>
            </a:r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80C13827-56B3-D9FA-3909-EB578250AF1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CCAAA6-50EE-411C-B4A6-6DB88A38F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509" y="857250"/>
            <a:ext cx="9103845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33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8FC5-B284-0980-6405-AF060E43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4C80173-03AD-436F-F89D-D808028DD27F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9FF46FC-ED08-EADF-1231-6022A7CF962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8D51BCF-BB06-486D-5747-77502FAC0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SISO</a:t>
            </a:r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A7508010-2E4E-C815-530F-07F49D297F92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26F76F-B0D3-9C67-BFBB-E26B7B24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9" y="857250"/>
            <a:ext cx="9129551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08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1399-F1E9-32AC-0CEB-6C92F265C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C6951C0-E0BB-1356-0B5D-7AE033A64EA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B30F3B9-46DD-DE27-CB5E-D5992E3B32F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B5C7A21-AD73-3003-986F-7A28BEEB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SISO</a:t>
            </a:r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13996945-2940-F563-4E46-02E23BFC734F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39505-ED0F-ECF1-3AF6-F58BCF636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9" y="857250"/>
            <a:ext cx="5403048" cy="5403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7FC19-DCE6-34D2-D0D9-6FE57B0D98C0}"/>
              </a:ext>
            </a:extLst>
          </p:cNvPr>
          <p:cNvSpPr txBox="1"/>
          <p:nvPr/>
        </p:nvSpPr>
        <p:spPr>
          <a:xfrm>
            <a:off x="6570921" y="1775637"/>
            <a:ext cx="4700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not adjust simultaneously</a:t>
            </a: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of no bias introduced</a:t>
            </a: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phase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52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2E8325-150D-42B1-AA59-53120B0A7EC8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---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Farm Flow Control</a:t>
            </a: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0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25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Axial Induction Control </a:t>
            </a:r>
          </a:p>
          <a:p>
            <a:pPr lvl="2">
              <a:lnSpc>
                <a:spcPct val="25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Wake Steering</a:t>
            </a:r>
          </a:p>
          <a:p>
            <a:pPr lvl="2">
              <a:lnSpc>
                <a:spcPct val="25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Wake Mixing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C1323-1BE2-453A-43FA-D0809635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12" y="961965"/>
            <a:ext cx="6660089" cy="49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20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1CE4F-AE33-3EF5-1A6A-19D00C13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53277EE-BC31-A080-FA46-ECFDA1836B5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5099AB5-3509-282A-7D2E-537694E3684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6BD4AB8-8D2B-DE41-3D7B-6579FA3E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MIMO</a:t>
            </a:r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B82EE1B8-9807-FBE8-C80D-E684C50602DB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B7205-B373-F3B7-91C7-695AA168F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9" y="857250"/>
            <a:ext cx="7903424" cy="52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25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5ED2B-D644-4E87-CB04-29BBE750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7D505580-F8FE-38A7-0B0D-BA2B12102476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24B761F-C293-971C-4B48-3B5E56E969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F51C4A7-29B0-FBED-67C7-4F8B61DB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MIMO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95271-0590-8A17-99D8-7184AF9EE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67" y="857250"/>
            <a:ext cx="9803502" cy="52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01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8979E-F0B3-EBF5-61C3-45248FEA1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595809A6-B64F-A0F6-5E09-3AB747DBEDF3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C4A7F80-3E52-2B39-295E-E52169918AE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48F3507-1C42-F2DF-4F28-562D37D7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MIMO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5A9A6-71FB-47CC-A010-74021219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9" y="857250"/>
            <a:ext cx="10146569" cy="53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36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179A-C287-59D9-41CD-7B0A2394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AEC5627-4C52-A730-CD7B-095D61FE2A03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18E75-B391-6C08-C373-31D93130118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D1DD754-3ED0-BA45-86B5-0B7169D9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MIMO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B857D-02BB-6C42-6025-9DF1213B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9" y="857250"/>
            <a:ext cx="10026502" cy="54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9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5C40E-3F12-F4C6-9476-F1995142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AB28673-4A2D-C6D5-9006-02282598081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065129-78D3-1D5F-5093-7C6B3B4ADE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244007C-69A9-D09B-9194-1978BFB3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--- MIMO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14C6F-F7BD-0B5E-F128-67C230403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9" y="857250"/>
            <a:ext cx="9773159" cy="54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46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CABCDA32-BC14-A5D4-05B8-0BCC7813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7A1CDF-CE7A-2845-FCD6-C8689DAE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09C8-8D8F-4388-A318-091A920EF2FA}" type="datetime1">
              <a:rPr lang="nl-NL" smtClean="0"/>
              <a:t>13-12-2024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3C89D748-71DD-4DAC-8848-8CDE7F6A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6102112-C438-D13C-6335-326E6F2420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3E21F999-9BE4-73A4-CEC3-8DB27FA1FE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565275"/>
            <a:ext cx="4005803" cy="2251756"/>
            <a:chOff x="719138" y="1565275"/>
            <a:chExt cx="5348870" cy="3006725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686B24DA-A24B-B5D4-D76A-70FD016CDC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02A74C40-C846-C559-1C08-87DDD3CDA6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1600"/>
                <a:t> </a:t>
              </a:r>
              <a:endParaRPr lang="en-GB" sz="1600" dirty="0"/>
            </a:p>
          </p:txBody>
        </p:sp>
      </p:grp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0D4DB86-2992-F491-DE66-9AF86B0B79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030785"/>
            <a:ext cx="5288703" cy="13336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Validation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D5F16DBA-8655-CF0A-8BAC-50EAA8514B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80493" y="1980190"/>
            <a:ext cx="1483098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04</a:t>
            </a:r>
          </a:p>
        </p:txBody>
      </p:sp>
      <p:pic>
        <p:nvPicPr>
          <p:cNvPr id="8" name="Picture 2" descr="TU Delft logo - Mediamatic">
            <a:extLst>
              <a:ext uri="{FF2B5EF4-FFF2-40B4-BE49-F238E27FC236}">
                <a16:creationId xmlns:a16="http://schemas.microsoft.com/office/drawing/2014/main" id="{FAD1641F-ECB7-C782-9DFF-D277E98F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FDB67-35E2-1FEF-67FE-868203C0E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69D951D1-6F9D-A44E-7C68-E88DA95DE7C3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1F23327-F7C6-E59D-B51F-AB9B320D14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1DA5827-1084-CD5E-3233-7B66788C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596176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CABCDA32-BC14-A5D4-05B8-0BCC7813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7A1CDF-CE7A-2845-FCD6-C8689DAE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09C8-8D8F-4388-A318-091A920EF2FA}" type="datetime1">
              <a:rPr lang="nl-NL" smtClean="0"/>
              <a:t>13-12-2024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3C89D748-71DD-4DAC-8848-8CDE7F6A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6102112-C438-D13C-6335-326E6F2420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3E21F999-9BE4-73A4-CEC3-8DB27FA1FE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565275"/>
            <a:ext cx="4005803" cy="2251756"/>
            <a:chOff x="719138" y="1565275"/>
            <a:chExt cx="5348870" cy="3006725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686B24DA-A24B-B5D4-D76A-70FD016CDC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02A74C40-C846-C559-1C08-87DDD3CDA6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1600"/>
                <a:t> </a:t>
              </a:r>
              <a:endParaRPr lang="en-GB" sz="1600" dirty="0"/>
            </a:p>
          </p:txBody>
        </p:sp>
      </p:grp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0D4DB86-2992-F491-DE66-9AF86B0B79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697634"/>
            <a:ext cx="5288703" cy="66684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9" name="Tijdelijke aanduiding voor tekst 5">
            <a:extLst>
              <a:ext uri="{FF2B5EF4-FFF2-40B4-BE49-F238E27FC236}">
                <a16:creationId xmlns:a16="http://schemas.microsoft.com/office/drawing/2014/main" id="{8368531F-D3CE-C101-0DFF-9A8A19E2EA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1879" y="3484632"/>
            <a:ext cx="5294101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Journey ahead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D5F16DBA-8655-CF0A-8BAC-50EAA8514B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80493" y="1980190"/>
            <a:ext cx="1483098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05</a:t>
            </a:r>
          </a:p>
        </p:txBody>
      </p:sp>
      <p:pic>
        <p:nvPicPr>
          <p:cNvPr id="8" name="Picture 2" descr="TU Delft logo - Mediamatic">
            <a:extLst>
              <a:ext uri="{FF2B5EF4-FFF2-40B4-BE49-F238E27FC236}">
                <a16:creationId xmlns:a16="http://schemas.microsoft.com/office/drawing/2014/main" id="{FAD1641F-ECB7-C782-9DFF-D277E98F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B4AF6A-E292-4EB6-9964-7132404CDA8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el 7">
            <a:extLst>
              <a:ext uri="{FF2B5EF4-FFF2-40B4-BE49-F238E27FC236}">
                <a16:creationId xmlns:a16="http://schemas.microsoft.com/office/drawing/2014/main" id="{865883E6-6C1A-0969-2E9E-280A013A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pic>
        <p:nvPicPr>
          <p:cNvPr id="3" name="Picture 2" descr="TU Delft logo - Mediamatic">
            <a:extLst>
              <a:ext uri="{FF2B5EF4-FFF2-40B4-BE49-F238E27FC236}">
                <a16:creationId xmlns:a16="http://schemas.microsoft.com/office/drawing/2014/main" id="{1CE44E25-49EE-8976-37DC-14CABDC8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tekst 7">
            <a:extLst>
              <a:ext uri="{FF2B5EF4-FFF2-40B4-BE49-F238E27FC236}">
                <a16:creationId xmlns:a16="http://schemas.microsoft.com/office/drawing/2014/main" id="{2B305E08-1E55-5E55-B5E4-856F918268B0}"/>
              </a:ext>
            </a:extLst>
          </p:cNvPr>
          <p:cNvSpPr txBox="1">
            <a:spLocks/>
          </p:cNvSpPr>
          <p:nvPr/>
        </p:nvSpPr>
        <p:spPr>
          <a:xfrm>
            <a:off x="-323956" y="1173934"/>
            <a:ext cx="11502420" cy="46959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Skewed wind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lnSpc>
                <a:spcPct val="150000"/>
              </a:lnSpc>
              <a:buNone/>
            </a:pP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49770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3DB1-F10A-5663-3B19-7D13111E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 :)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B0741-B336-14AC-5A05-D17F965F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C50E4-B149-441E-B912-A23CDA3E7583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7" name="Picture 2" descr="TU Delft logo - Mediamatic">
            <a:extLst>
              <a:ext uri="{FF2B5EF4-FFF2-40B4-BE49-F238E27FC236}">
                <a16:creationId xmlns:a16="http://schemas.microsoft.com/office/drawing/2014/main" id="{2AAC5969-6D02-6E21-8E83-6E3189C0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05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F9287C-FB66-4171-9A1F-C6DC161D4D9F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339646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---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Wake Mixing</a:t>
            </a: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3CDAF-6826-1D52-CC28-BF12CB0F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https://www.youtube.com/watch?v=17tM3d1KKBw&amp;t=55s</a:t>
            </a:r>
            <a:endParaRPr lang="zh-CN" altLang="en-US" dirty="0"/>
          </a:p>
        </p:txBody>
      </p:sp>
      <p:pic>
        <p:nvPicPr>
          <p:cNvPr id="11" name="Wind farm control - wake mixing">
            <a:hlinkClick r:id="" action="ppaction://media"/>
            <a:extLst>
              <a:ext uri="{FF2B5EF4-FFF2-40B4-BE49-F238E27FC236}">
                <a16:creationId xmlns:a16="http://schemas.microsoft.com/office/drawing/2014/main" id="{908987A0-37ED-E972-F2B9-8FC0A1BE0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448" y="1115537"/>
            <a:ext cx="8672427" cy="4878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31C12D-FDFC-7035-DEFA-4EB2A3DC3E8D}"/>
              </a:ext>
            </a:extLst>
          </p:cNvPr>
          <p:cNvSpPr txBox="1"/>
          <p:nvPr/>
        </p:nvSpPr>
        <p:spPr>
          <a:xfrm>
            <a:off x="8789875" y="2679577"/>
            <a:ext cx="2713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free-ambient air and wake for 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wake recovery</a:t>
            </a:r>
            <a:endParaRPr lang="zh-CN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06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F31F7-BD6D-4F28-ADDE-ECD1E14317A3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339646" cy="746649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---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Helix Approach</a:t>
            </a: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1D2CC-8072-B249-9293-83BF9E201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9" y="1384567"/>
            <a:ext cx="6306458" cy="381044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3CDAF-6826-1D52-CC28-BF12CB0F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Johan Meyers et al. 2022. 'Wind farm flow control: prospects and challenges'</a:t>
            </a:r>
            <a:endParaRPr lang="zh-CN" alt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32CDBE-7631-0B75-12BF-72F7CABC89DA}"/>
              </a:ext>
            </a:extLst>
          </p:cNvPr>
          <p:cNvSpPr/>
          <p:nvPr/>
        </p:nvSpPr>
        <p:spPr>
          <a:xfrm>
            <a:off x="4371399" y="3763381"/>
            <a:ext cx="939501" cy="8821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7B8C3-C4A8-52B5-B9A5-80FF3DE129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6590"/>
          <a:stretch/>
        </p:blipFill>
        <p:spPr>
          <a:xfrm>
            <a:off x="6571967" y="1988155"/>
            <a:ext cx="5082464" cy="28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0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92896-4D1D-424F-AED0-F3FD8B15DB24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Helix Approach --- MBC Transform</a:t>
            </a: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7C9F4-A2BB-8F8E-94DA-C4FBD30263D2}"/>
              </a:ext>
            </a:extLst>
          </p:cNvPr>
          <p:cNvSpPr txBox="1"/>
          <p:nvPr/>
        </p:nvSpPr>
        <p:spPr>
          <a:xfrm>
            <a:off x="265509" y="909588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Frame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Non-rotating Frame</a:t>
            </a:r>
            <a:endParaRPr lang="zh-CN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D94299-3D66-CD1E-85F8-8D0CFFC56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923" y="2722576"/>
            <a:ext cx="6919560" cy="1939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CE4A7-EE3D-F755-0F97-0D44941DD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83" y="864745"/>
            <a:ext cx="3981377" cy="478338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CC9852-BB7E-F191-6D45-723A232A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Gunjit Bir. 2008. 'Multi-blade coordinate transformation and its application to wind turbine'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62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4494E129-65AB-120A-F272-F5D0E90B1E5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79306B-474C-4243-A271-18BD9E2D7297}" type="datetime1">
              <a:rPr lang="nl-NL" altLang="zh-CN" smtClean="0"/>
              <a:t>13-12-2024</a:t>
            </a:fld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A39A26-02F5-79B5-B635-1AFEBDC497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6288C6-A56B-27ED-FE9B-013D5C7C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9" y="110601"/>
            <a:ext cx="10515600" cy="746649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Helix Approach --- Inverse MBC Transform</a:t>
            </a:r>
          </a:p>
        </p:txBody>
      </p:sp>
      <p:pic>
        <p:nvPicPr>
          <p:cNvPr id="1026" name="Picture 2" descr="TU Delft logo - Mediamatic">
            <a:extLst>
              <a:ext uri="{FF2B5EF4-FFF2-40B4-BE49-F238E27FC236}">
                <a16:creationId xmlns:a16="http://schemas.microsoft.com/office/drawing/2014/main" id="{2527C6BB-6AFD-517E-DDDE-E275936C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9" y="6181772"/>
            <a:ext cx="1145382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F85E159-FCCF-9320-8230-0C7B5A5D3063}"/>
              </a:ext>
            </a:extLst>
          </p:cNvPr>
          <p:cNvSpPr txBox="1">
            <a:spLocks/>
          </p:cNvSpPr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7C9F4-A2BB-8F8E-94DA-C4FBD30263D2}"/>
              </a:ext>
            </a:extLst>
          </p:cNvPr>
          <p:cNvSpPr txBox="1"/>
          <p:nvPr/>
        </p:nvSpPr>
        <p:spPr>
          <a:xfrm>
            <a:off x="265509" y="909588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Non-rotating Frame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Frame</a:t>
            </a:r>
            <a:endParaRPr lang="zh-CN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D94299-3D66-CD1E-85F8-8D0CFFC56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010" y="2579552"/>
            <a:ext cx="5571385" cy="2225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CE4A7-EE3D-F755-0F97-0D44941DD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83" y="864745"/>
            <a:ext cx="3981377" cy="478338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B4169-F3C5-001B-E98D-C0F8CDF5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Gunjit</a:t>
            </a:r>
            <a:r>
              <a:rPr lang="en-US" altLang="zh-CN" dirty="0"/>
              <a:t> Bir. 2008. 'Multi-blade coordinate transformation and its application to wind turbine'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4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6986</TotalTime>
  <Words>1561</Words>
  <Application>Microsoft Office PowerPoint</Application>
  <PresentationFormat>Widescreen</PresentationFormat>
  <Paragraphs>439</Paragraphs>
  <Slides>59</Slides>
  <Notes>51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等线</vt:lpstr>
      <vt:lpstr>等线 Light</vt:lpstr>
      <vt:lpstr>Arial</vt:lpstr>
      <vt:lpstr>Calibri</vt:lpstr>
      <vt:lpstr>Times New Roman</vt:lpstr>
      <vt:lpstr>Wingdings</vt:lpstr>
      <vt:lpstr>Office Theme</vt:lpstr>
      <vt:lpstr>Title slide + image</vt:lpstr>
      <vt:lpstr>PowerPoint Presentation</vt:lpstr>
      <vt:lpstr>Chapter | dark mode</vt:lpstr>
      <vt:lpstr>Introduction --- Wake Effect</vt:lpstr>
      <vt:lpstr>Introduction --- Wind Farm Flow Control</vt:lpstr>
      <vt:lpstr>Introduction --- Wake Mixing</vt:lpstr>
      <vt:lpstr>Introduction --- Helix Approach</vt:lpstr>
      <vt:lpstr>Helix Approach --- MBC Transform</vt:lpstr>
      <vt:lpstr>Helix Approach --- Inverse MBC Transform</vt:lpstr>
      <vt:lpstr>Helix Approach --- Transform</vt:lpstr>
      <vt:lpstr>Helix --- Block Diagram</vt:lpstr>
      <vt:lpstr>Helix --- My Question</vt:lpstr>
      <vt:lpstr>Chapter | dark mode</vt:lpstr>
      <vt:lpstr>Feedback --- LiDAR</vt:lpstr>
      <vt:lpstr>Feedback --- LiDAR Doppler Effect</vt:lpstr>
      <vt:lpstr>Feedback --- LiDAR Application WFFC</vt:lpstr>
      <vt:lpstr>Feedback --- Simulation Setup</vt:lpstr>
      <vt:lpstr>Feedback --- Practical Tool</vt:lpstr>
      <vt:lpstr>Chapter | dark mode</vt:lpstr>
      <vt:lpstr>RQ --- A Look into Data</vt:lpstr>
      <vt:lpstr>RQ --- Questions</vt:lpstr>
      <vt:lpstr>Chapter | dark mode</vt:lpstr>
      <vt:lpstr>Control Design --- Helix Center</vt:lpstr>
      <vt:lpstr>Control Design --- New Transform</vt:lpstr>
      <vt:lpstr>Control Design --- New Transform</vt:lpstr>
      <vt:lpstr>Control Design --- New Transform</vt:lpstr>
      <vt:lpstr>Control Design --- New Transform</vt:lpstr>
      <vt:lpstr>Control Design --- Relationship Map</vt:lpstr>
      <vt:lpstr>Control Design --- Lookback</vt:lpstr>
      <vt:lpstr>PowerPoint Presentation</vt:lpstr>
      <vt:lpstr>Control Design --- Analysis</vt:lpstr>
      <vt:lpstr>PowerPoint Presentation</vt:lpstr>
      <vt:lpstr>Control Design --- Smith Predictor</vt:lpstr>
      <vt:lpstr>Control Design --- Smith Predictor</vt:lpstr>
      <vt:lpstr>Control Design --- LiDAR Sampling</vt:lpstr>
      <vt:lpstr>Control Design --- LiDAR Data Processing</vt:lpstr>
      <vt:lpstr>Control Design --- Internal Model IDE</vt:lpstr>
      <vt:lpstr>Control Design --- Internal Model IDE</vt:lpstr>
      <vt:lpstr>Control Design --- Internal Model IDE</vt:lpstr>
      <vt:lpstr>Control Design</vt:lpstr>
      <vt:lpstr>Control Design --- SISO</vt:lpstr>
      <vt:lpstr>Control Design --- SISO</vt:lpstr>
      <vt:lpstr>Control Design --- SISO</vt:lpstr>
      <vt:lpstr>Control Design --- SISO</vt:lpstr>
      <vt:lpstr>Control Design --- SISO</vt:lpstr>
      <vt:lpstr>Control Design --- SISO</vt:lpstr>
      <vt:lpstr>Control Design --- SISO</vt:lpstr>
      <vt:lpstr>Control Design --- SISO</vt:lpstr>
      <vt:lpstr>Control Design --- SISO</vt:lpstr>
      <vt:lpstr>Control Design --- MIMO</vt:lpstr>
      <vt:lpstr>Control Design --- MIMO</vt:lpstr>
      <vt:lpstr>Control Design --- MIMO</vt:lpstr>
      <vt:lpstr>Control Design --- MIMO</vt:lpstr>
      <vt:lpstr>Control Design --- MIMO</vt:lpstr>
      <vt:lpstr>Chapter | dark mode</vt:lpstr>
      <vt:lpstr>Experiment</vt:lpstr>
      <vt:lpstr>Chapter | dark mode</vt:lpstr>
      <vt:lpstr>Future Work</vt:lpstr>
      <vt:lpstr>Thanks for listening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LiDAR Update</dc:title>
  <dc:creator>David Chen</dc:creator>
  <cp:lastModifiedBy>David Chen</cp:lastModifiedBy>
  <cp:revision>594</cp:revision>
  <dcterms:created xsi:type="dcterms:W3CDTF">2024-06-06T10:17:08Z</dcterms:created>
  <dcterms:modified xsi:type="dcterms:W3CDTF">2024-12-13T13:29:49Z</dcterms:modified>
</cp:coreProperties>
</file>